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8"/>
  </p:notesMasterIdLst>
  <p:handoutMasterIdLst>
    <p:handoutMasterId r:id="rId39"/>
  </p:handoutMasterIdLst>
  <p:sldIdLst>
    <p:sldId id="256" r:id="rId2"/>
    <p:sldId id="288" r:id="rId3"/>
    <p:sldId id="318" r:id="rId4"/>
    <p:sldId id="319" r:id="rId5"/>
    <p:sldId id="290" r:id="rId6"/>
    <p:sldId id="291" r:id="rId7"/>
    <p:sldId id="294" r:id="rId8"/>
    <p:sldId id="293" r:id="rId9"/>
    <p:sldId id="299" r:id="rId10"/>
    <p:sldId id="295" r:id="rId11"/>
    <p:sldId id="296" r:id="rId12"/>
    <p:sldId id="297" r:id="rId13"/>
    <p:sldId id="303" r:id="rId14"/>
    <p:sldId id="304" r:id="rId15"/>
    <p:sldId id="298" r:id="rId16"/>
    <p:sldId id="302" r:id="rId17"/>
    <p:sldId id="300" r:id="rId18"/>
    <p:sldId id="301" r:id="rId19"/>
    <p:sldId id="309" r:id="rId20"/>
    <p:sldId id="310" r:id="rId21"/>
    <p:sldId id="317" r:id="rId22"/>
    <p:sldId id="312" r:id="rId23"/>
    <p:sldId id="311" r:id="rId24"/>
    <p:sldId id="313" r:id="rId25"/>
    <p:sldId id="315" r:id="rId26"/>
    <p:sldId id="314" r:id="rId27"/>
    <p:sldId id="308" r:id="rId28"/>
    <p:sldId id="305" r:id="rId29"/>
    <p:sldId id="316" r:id="rId30"/>
    <p:sldId id="306" r:id="rId31"/>
    <p:sldId id="307" r:id="rId32"/>
    <p:sldId id="327" r:id="rId33"/>
    <p:sldId id="328" r:id="rId34"/>
    <p:sldId id="323" r:id="rId35"/>
    <p:sldId id="320" r:id="rId36"/>
    <p:sldId id="321" r:id="rId37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43"/>
    <p:restoredTop sz="94740"/>
  </p:normalViewPr>
  <p:slideViewPr>
    <p:cSldViewPr snapToGrid="0" snapToObjects="1">
      <p:cViewPr varScale="1">
        <p:scale>
          <a:sx n="108" d="100"/>
          <a:sy n="108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7.png>
</file>

<file path=ppt/media/image2.png>
</file>

<file path=ppt/media/image20.png>
</file>

<file path=ppt/media/image3.png>
</file>

<file path=ppt/media/image3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689/blob/master/notes/graphs.ipyn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689/blob/master/notes/code/prefix_trie.py" TargetMode="External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689/blob/master/notes/code/prefix_trie.py" TargetMode="External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github.com/parrt/msds689/blob/master/notes/code/prefix_trie.py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nap.stanford.edu/data/facebook_combined.txt.gz" TargetMode="External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arrt/msds689/blob/master/notes/code/viz_facebook.py" TargetMode="External"/><Relationship Id="rId5" Type="http://schemas.openxmlformats.org/officeDocument/2006/relationships/image" Target="../media/image33.emf"/><Relationship Id="rId4" Type="http://schemas.openxmlformats.org/officeDocument/2006/relationships/image" Target="../media/image32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arrt/msds689/blob/master/notes/code/distances.csv" TargetMode="External"/><Relationship Id="rId4" Type="http://schemas.openxmlformats.org/officeDocument/2006/relationships/image" Target="../media/image3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Graphs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It’s all about relationships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Depth-first search (review)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fundamental algorithm for answering graph questions</a:t>
            </a:r>
          </a:p>
          <a:p>
            <a:r>
              <a:rPr lang="en-US" dirty="0"/>
              <a:t>Visits all reachable nodes from p, avoiding cycles</a:t>
            </a:r>
          </a:p>
          <a:p>
            <a:r>
              <a:rPr lang="en-US" dirty="0"/>
              <a:t>Go deep first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968684" y="3772738"/>
            <a:ext cx="722101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walk_graph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visited=set()):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walk_graph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(q, visited)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835" y="130897"/>
            <a:ext cx="3364255" cy="15597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68684" y="6311900"/>
            <a:ext cx="67585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O(</a:t>
            </a:r>
            <a:r>
              <a:rPr lang="en-US" sz="2200" dirty="0" err="1"/>
              <a:t>n,m</a:t>
            </a:r>
            <a:r>
              <a:rPr lang="en-US" sz="2200" dirty="0"/>
              <a:t>) = n + m, for n nodes, m edges; m can be n^2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98FC0D-9F7D-054E-9635-3361BCECD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000" y="2743199"/>
            <a:ext cx="3195089" cy="31116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61774A-88F7-2543-8B09-6205FF68B00C}"/>
              </a:ext>
            </a:extLst>
          </p:cNvPr>
          <p:cNvSpPr txBox="1"/>
          <p:nvPr/>
        </p:nvSpPr>
        <p:spPr>
          <a:xfrm>
            <a:off x="8493290" y="5973346"/>
            <a:ext cx="3825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Algorithms book by Sedgewick, Wayne</a:t>
            </a:r>
          </a:p>
        </p:txBody>
      </p:sp>
    </p:spTree>
    <p:extLst>
      <p:ext uri="{BB962C8B-B14F-4D97-AF65-F5344CB8AC3E}">
        <p14:creationId xmlns:p14="http://schemas.microsoft.com/office/powerpoint/2010/main" val="717105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9198"/>
          </a:xfrm>
        </p:spPr>
        <p:txBody>
          <a:bodyPr/>
          <a:lstStyle/>
          <a:p>
            <a:r>
              <a:rPr lang="en-US" dirty="0"/>
              <a:t>Is there a cycle from p to 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9226"/>
            <a:ext cx="10515600" cy="5077737"/>
          </a:xfrm>
        </p:spPr>
        <p:txBody>
          <a:bodyPr/>
          <a:lstStyle/>
          <a:p>
            <a:r>
              <a:rPr lang="en-US" dirty="0"/>
              <a:t>E.g., can I get back to start via one-way streets?</a:t>
            </a:r>
          </a:p>
          <a:p>
            <a:r>
              <a:rPr lang="en-US" dirty="0"/>
              <a:t>If we run into starting node in visited set, return True;</a:t>
            </a:r>
            <a:br>
              <a:rPr lang="en-US" dirty="0"/>
            </a:br>
            <a:r>
              <a:rPr lang="en-US" dirty="0">
                <a:solidFill>
                  <a:schemeClr val="accent5"/>
                </a:solidFill>
              </a:rPr>
              <a:t>blue</a:t>
            </a:r>
            <a:r>
              <a:rPr lang="en-US" dirty="0"/>
              <a:t> means different than plain walk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1271631" y="2468171"/>
            <a:ext cx="8981079" cy="41549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bool: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p,p,set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())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start:Node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visited) -&gt; bool: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visited: 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p is start: return True # we find start?</a:t>
            </a:r>
          </a:p>
          <a:p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       return False # can't loop forever so stop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c =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start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q, visited)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c: return True # found it, we can stop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return False</a:t>
            </a:r>
          </a:p>
        </p:txBody>
      </p:sp>
    </p:spTree>
    <p:extLst>
      <p:ext uri="{BB962C8B-B14F-4D97-AF65-F5344CB8AC3E}">
        <p14:creationId xmlns:p14="http://schemas.microsoft.com/office/powerpoint/2010/main" val="2109500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7388"/>
          </a:xfrm>
        </p:spPr>
        <p:txBody>
          <a:bodyPr/>
          <a:lstStyle/>
          <a:p>
            <a:r>
              <a:rPr lang="en-US" dirty="0"/>
              <a:t>Find set of nodes p can reach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152939"/>
            <a:ext cx="11243553" cy="5024024"/>
          </a:xfrm>
        </p:spPr>
        <p:txBody>
          <a:bodyPr>
            <a:normAutofit/>
          </a:bodyPr>
          <a:lstStyle/>
          <a:p>
            <a:r>
              <a:rPr lang="en-US" sz="2400" dirty="0"/>
              <a:t>E.g., can we reach city y from city x (hint: Juneau not accessible)?</a:t>
            </a:r>
          </a:p>
          <a:p>
            <a:r>
              <a:rPr lang="en-US" sz="2400" dirty="0"/>
              <a:t>Need two sets, one for avoiding cycles, another for reached nodes</a:t>
            </a:r>
          </a:p>
          <a:p>
            <a:r>
              <a:rPr lang="en-US" sz="2400" dirty="0"/>
              <a:t>If we used visited for both, then p would also appear to reach itself, which might not be true; we add start node to visited but doesn't mean we can reach start via any path in graph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998216" y="3204827"/>
            <a:ext cx="7780029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reachable(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();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reachable_(p, 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set())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return reaches</a:t>
            </a:r>
          </a:p>
          <a:p>
            <a:endParaRPr lang="en-US" sz="20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reachable_(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reaches:set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add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0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reaches.add</a:t>
            </a:r>
            <a:r>
              <a:rPr lang="mr-IN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0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)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# add only if we traverse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    reachable_(q, reaches, visited)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64490" y="0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https://github.com/parrt/msds689/blob/master/notes/graphs.ipynb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132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D2E27-F029-8F4C-8809-06DDAF244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37570" cy="1325563"/>
          </a:xfrm>
        </p:spPr>
        <p:txBody>
          <a:bodyPr/>
          <a:lstStyle/>
          <a:p>
            <a:r>
              <a:rPr lang="en-US" dirty="0"/>
              <a:t>Find set of nodes p can reach, track depth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0C7F7-ADF4-964C-94C6-A0E7937F1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783"/>
            <a:ext cx="10515600" cy="4776180"/>
          </a:xfrm>
        </p:spPr>
        <p:txBody>
          <a:bodyPr/>
          <a:lstStyle/>
          <a:p>
            <a:r>
              <a:rPr lang="en-US" dirty="0"/>
              <a:t>E.g., how many hops from person A to B on social network?</a:t>
            </a:r>
          </a:p>
          <a:p>
            <a:r>
              <a:rPr lang="en-US" dirty="0"/>
              <a:t>Track node-&gt;depth map, not just set of nodes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AF48A4-4564-CD45-B6F8-DC1214DADCFE}"/>
              </a:ext>
            </a:extLst>
          </p:cNvPr>
          <p:cNvSpPr txBox="1"/>
          <p:nvPr/>
        </p:nvSpPr>
        <p:spPr>
          <a:xfrm>
            <a:off x="847687" y="2495471"/>
            <a:ext cx="10737956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reachable(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 =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()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reachable_(p, reaches, set(),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depth=0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reaches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reachable_(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reaches:dict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reaches[p] = depth # distance to p from start (could be 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reachable_(q, reaches, visited,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depth+1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623A79-3941-454E-B6B3-BD1A58A3ECA8}"/>
              </a:ext>
            </a:extLst>
          </p:cNvPr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64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CBCBA-DE92-6748-A759-28AD32F4D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neighborhood within k edges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C30A5-C8DD-EE40-ADAE-18F4F4386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3506"/>
            <a:ext cx="10515600" cy="4873457"/>
          </a:xfrm>
        </p:spPr>
        <p:txBody>
          <a:bodyPr/>
          <a:lstStyle/>
          <a:p>
            <a:r>
              <a:rPr lang="en-US" dirty="0"/>
              <a:t>E.g., find all friends within k friend hops</a:t>
            </a:r>
          </a:p>
          <a:p>
            <a:r>
              <a:rPr lang="en-US" dirty="0"/>
              <a:t>Track </a:t>
            </a:r>
            <a:r>
              <a:rPr lang="en-US" dirty="0" err="1"/>
              <a:t>dict</a:t>
            </a:r>
            <a:r>
              <a:rPr lang="en-US" dirty="0"/>
              <a:t> node-&gt;depth, stop when we reach depth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D3CF86-04E5-AD4C-9BF5-C26725F54548}"/>
              </a:ext>
            </a:extLst>
          </p:cNvPr>
          <p:cNvSpPr txBox="1"/>
          <p:nvPr/>
        </p:nvSpPr>
        <p:spPr>
          <a:xfrm>
            <a:off x="225116" y="2360534"/>
            <a:ext cx="11720450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neighbors(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 =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neighbors_(p, k, reaches, set(), depth=0)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reaches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neighbors_(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reaches:dict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depth:int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visited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or depth&gt;k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 return # terminate at depth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reaches[p] = depth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neighbors_(q,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reaches, visited, depth+1)</a:t>
            </a:r>
          </a:p>
        </p:txBody>
      </p:sp>
    </p:spTree>
    <p:extLst>
      <p:ext uri="{BB962C8B-B14F-4D97-AF65-F5344CB8AC3E}">
        <p14:creationId xmlns:p14="http://schemas.microsoft.com/office/powerpoint/2010/main" val="377623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first path from p to q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222250" y="1552752"/>
            <a:ext cx="8528050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path(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q:Node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list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return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[</a:t>
            </a:r>
            <a:r>
              <a:rPr lang="mr-IN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())</a:t>
            </a:r>
          </a:p>
          <a:p>
            <a:endParaRPr lang="mr-IN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path_(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q:Node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path:list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:set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if p is q: return path       # found q!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 return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None  # avoid cycle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t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t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+[</a:t>
            </a:r>
            <a:r>
              <a:rPr lang="mr-IN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t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if pa is not None: return pa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return None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383" y="2728752"/>
            <a:ext cx="3267430" cy="251784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560444" y="5246595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recursion tree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F3A0A8-0616-D94D-97C0-8AFBD9A290D3}"/>
              </a:ext>
            </a:extLst>
          </p:cNvPr>
          <p:cNvSpPr txBox="1"/>
          <p:nvPr/>
        </p:nvSpPr>
        <p:spPr>
          <a:xfrm>
            <a:off x="1970721" y="5615927"/>
            <a:ext cx="4562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Must track path not set of nodes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BAB90D-F790-8B43-B6C1-7466B8C84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4553" y="224201"/>
            <a:ext cx="19812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01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DB491-0454-E047-A121-C8781BF50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Breadth-first search vs DFS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97FAD-C3CD-B24C-A3B6-E054F0211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Visit all children then grandchildren…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36918-2CD7-8B4D-8437-495084F2A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89" y="3053945"/>
            <a:ext cx="3111111" cy="21308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EE4738-01DF-7044-BFFC-0BD233FBC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8487" y="3068177"/>
            <a:ext cx="3104534" cy="21263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1E4B6F-4C6F-F941-88B4-53D318F50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5108" y="3081358"/>
            <a:ext cx="3085289" cy="2113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780400-D27D-BE4D-8147-B8AA7849A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3045" y="72286"/>
            <a:ext cx="2087632" cy="20266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44DF7A-068A-2143-AF6D-2A2A52F5D563}"/>
              </a:ext>
            </a:extLst>
          </p:cNvPr>
          <p:cNvSpPr txBox="1"/>
          <p:nvPr/>
        </p:nvSpPr>
        <p:spPr>
          <a:xfrm>
            <a:off x="8951054" y="2069781"/>
            <a:ext cx="32749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Algorithms book by Sedgewick, Wayne</a:t>
            </a:r>
          </a:p>
        </p:txBody>
      </p:sp>
    </p:spTree>
    <p:extLst>
      <p:ext uri="{BB962C8B-B14F-4D97-AF65-F5344CB8AC3E}">
        <p14:creationId xmlns:p14="http://schemas.microsoft.com/office/powerpoint/2010/main" val="1106079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Maintains work list of nodes and visited set</a:t>
            </a:r>
          </a:p>
          <a:p>
            <a:r>
              <a:rPr lang="en-US" b="1" dirty="0"/>
              <a:t> BFS</a:t>
            </a:r>
            <a:r>
              <a:rPr lang="en-US" dirty="0"/>
              <a:t>	 </a:t>
            </a:r>
            <a:r>
              <a:rPr lang="en-US" b="1" dirty="0"/>
              <a:t>DFS</a:t>
            </a:r>
            <a:br>
              <a:rPr lang="en-US" dirty="0"/>
            </a:br>
            <a:r>
              <a:rPr lang="en-US" dirty="0"/>
              <a:t>Visit A	Visit A</a:t>
            </a:r>
            <a:br>
              <a:rPr lang="en-US" dirty="0"/>
            </a:br>
            <a:r>
              <a:rPr lang="en-US" dirty="0"/>
              <a:t>Visit B	Visit B</a:t>
            </a:r>
            <a:br>
              <a:rPr lang="en-US" dirty="0"/>
            </a:br>
            <a:r>
              <a:rPr lang="en-US" dirty="0"/>
              <a:t>Visit D	Visit C</a:t>
            </a:r>
            <a:br>
              <a:rPr lang="en-US" dirty="0"/>
            </a:br>
            <a:r>
              <a:rPr lang="en-US" dirty="0"/>
              <a:t>Visit C	Visit D</a:t>
            </a:r>
            <a:br>
              <a:rPr lang="en-US" dirty="0"/>
            </a:br>
            <a:r>
              <a:rPr lang="en-US" dirty="0"/>
              <a:t>Visit E	Visit E</a:t>
            </a:r>
          </a:p>
          <a:p>
            <a:r>
              <a:rPr lang="en-US" dirty="0"/>
              <a:t>Add to work list end, pull</a:t>
            </a:r>
            <a:br>
              <a:rPr lang="en-US" dirty="0"/>
            </a:br>
            <a:r>
              <a:rPr lang="en-US" dirty="0"/>
              <a:t>from front (queue)</a:t>
            </a:r>
          </a:p>
          <a:p>
            <a:r>
              <a:rPr lang="en-US" i="1" dirty="0" err="1"/>
              <a:t>Nonrecursive</a:t>
            </a:r>
            <a:endParaRPr lang="en-US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5190259" y="2409804"/>
            <a:ext cx="6560754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BFS(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root:LNode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{root}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worklist = [root]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(worklist)&gt;0: 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worklist.pop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(0)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# dequeue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print(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f“Visit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{p}”)</a:t>
            </a:r>
            <a:endParaRPr lang="mr-IN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for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in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:  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if q not in visited: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worklist.append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8896F0-1965-1B43-AC7E-5466C139D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3645" y="73633"/>
            <a:ext cx="16891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01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</a:t>
            </a:r>
            <a:r>
              <a:rPr lang="en-US" b="1" dirty="0"/>
              <a:t>shortest</a:t>
            </a:r>
            <a:r>
              <a:rPr lang="en-US" dirty="0"/>
              <a:t> path from p to q?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554" y="1825624"/>
            <a:ext cx="10515600" cy="4351338"/>
          </a:xfrm>
        </p:spPr>
        <p:txBody>
          <a:bodyPr/>
          <a:lstStyle/>
          <a:p>
            <a:r>
              <a:rPr lang="en-US" dirty="0"/>
              <a:t>BFS where work list is</a:t>
            </a:r>
            <a:br>
              <a:rPr lang="en-US" dirty="0"/>
            </a:br>
            <a:r>
              <a:rPr lang="en-US" dirty="0"/>
              <a:t>a list of paths not list</a:t>
            </a:r>
            <a:br>
              <a:rPr lang="en-US" dirty="0"/>
            </a:br>
            <a:r>
              <a:rPr lang="en-US" dirty="0"/>
              <a:t>of nodes</a:t>
            </a:r>
          </a:p>
          <a:p>
            <a:r>
              <a:rPr lang="en-US" dirty="0"/>
              <a:t>Tail of path is where</a:t>
            </a:r>
            <a:br>
              <a:rPr lang="en-US" dirty="0"/>
            </a:br>
            <a:r>
              <a:rPr lang="en-US" dirty="0"/>
              <a:t>we left off work on it</a:t>
            </a:r>
          </a:p>
          <a:p>
            <a:r>
              <a:rPr lang="en-US" dirty="0"/>
              <a:t>By searching all</a:t>
            </a:r>
            <a:br>
              <a:rPr lang="en-US" dirty="0"/>
            </a:br>
            <a:r>
              <a:rPr lang="en-US" dirty="0"/>
              <a:t>children before going</a:t>
            </a:r>
            <a:br>
              <a:rPr lang="en-US" dirty="0"/>
            </a:br>
            <a:r>
              <a:rPr lang="en-US" dirty="0"/>
              <a:t>deeper, we auto-</a:t>
            </a:r>
            <a:br>
              <a:rPr lang="en-US" dirty="0"/>
            </a:br>
            <a:r>
              <a:rPr lang="en-US" dirty="0"/>
              <a:t>magically find paths</a:t>
            </a:r>
            <a:br>
              <a:rPr lang="en-US" dirty="0"/>
            </a:br>
            <a:r>
              <a:rPr lang="en-US" dirty="0"/>
              <a:t>with shortest lengths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4795404" y="2093079"/>
            <a:ext cx="7133359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shortest(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root:Node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target:Node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{root}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worklist = [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[root]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] # list of paths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(worklist)&gt;0: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worklist.pop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p = path[-1] # tail of path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p is target: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return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path</a:t>
            </a:r>
            <a:endParaRPr lang="mr-IN" sz="2200" dirty="0">
              <a:solidFill>
                <a:schemeClr val="accent5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for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in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if q not in visited: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worklist.append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+[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0241" y="230693"/>
            <a:ext cx="2603500" cy="1600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130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68ED1-9136-AC4F-AD3A-A2AC37A5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" y="365125"/>
            <a:ext cx="10679430" cy="1325563"/>
          </a:xfrm>
        </p:spPr>
        <p:txBody>
          <a:bodyPr/>
          <a:lstStyle/>
          <a:p>
            <a:r>
              <a:rPr lang="en-US" dirty="0"/>
              <a:t>Topological sort (acyclic graphs)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0F687-F718-2B49-AC84-AC579668F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" y="1825625"/>
            <a:ext cx="10679430" cy="435133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Problem</a:t>
            </a:r>
            <a:r>
              <a:rPr lang="en-US" dirty="0"/>
              <a:t>: Find linear ordering of nodes in</a:t>
            </a:r>
            <a:br>
              <a:rPr lang="en-US" dirty="0"/>
            </a:br>
            <a:r>
              <a:rPr lang="en-US" dirty="0"/>
              <a:t>directed acyclic graph such that all constraints,</a:t>
            </a:r>
            <a:br>
              <a:rPr lang="en-US" dirty="0"/>
            </a:br>
            <a:r>
              <a:rPr lang="en-US" dirty="0"/>
              <a:t>u-&gt;v, are satisfied where u depends on v so</a:t>
            </a:r>
            <a:br>
              <a:rPr lang="en-US" dirty="0"/>
            </a:br>
            <a:r>
              <a:rPr lang="en-US" dirty="0"/>
              <a:t>v must come before u OR u-&gt;v mean u precedes v</a:t>
            </a:r>
          </a:p>
          <a:p>
            <a:r>
              <a:rPr lang="en-US" dirty="0"/>
              <a:t>Examples: task ordering or course </a:t>
            </a:r>
            <a:r>
              <a:rPr lang="en-US" dirty="0" err="1"/>
              <a:t>prereq</a:t>
            </a:r>
            <a:r>
              <a:rPr lang="en-US" dirty="0"/>
              <a:t> chain.</a:t>
            </a:r>
          </a:p>
          <a:p>
            <a:r>
              <a:rPr lang="en-US" dirty="0"/>
              <a:t>E.g., 502 is </a:t>
            </a:r>
            <a:r>
              <a:rPr lang="en-US" dirty="0" err="1"/>
              <a:t>prereq</a:t>
            </a:r>
            <a:r>
              <a:rPr lang="en-US" dirty="0"/>
              <a:t> for 621 and 601… </a:t>
            </a:r>
            <a:br>
              <a:rPr lang="en-US" dirty="0"/>
            </a:br>
            <a:r>
              <a:rPr lang="en-US" dirty="0"/>
              <a:t>Find order we should take classes</a:t>
            </a:r>
          </a:p>
          <a:p>
            <a:r>
              <a:rPr lang="en-US" dirty="0"/>
              <a:t>Sort is not usually unique</a:t>
            </a:r>
          </a:p>
          <a:p>
            <a:r>
              <a:rPr lang="en-US" dirty="0"/>
              <a:t>Cycles are meaningless for dependencies;</a:t>
            </a:r>
            <a:br>
              <a:rPr lang="en-US" dirty="0"/>
            </a:br>
            <a:r>
              <a:rPr lang="en-US" dirty="0"/>
              <a:t>how can 630-01 be attended before itself?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D267DE-6D70-F94F-9D8A-509E8742A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241" y="629919"/>
            <a:ext cx="3413759" cy="39827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8172F1-2173-C749-AD58-1755721A5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7641" y="4877432"/>
            <a:ext cx="9906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09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269BC-FCD0-3641-BD6D-5B96C2417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graph?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53FF-9B1C-204B-BAC3-7506D02A78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679349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A graph is a collection of connected element pairs, </a:t>
                </a:r>
                <a:r>
                  <a:rPr lang="en-US" dirty="0" err="1"/>
                  <a:t>u⇾v</a:t>
                </a:r>
                <a:r>
                  <a:rPr lang="en-US" dirty="0"/>
                  <a:t> or u−v</a:t>
                </a:r>
              </a:p>
              <a:p>
                <a:r>
                  <a:rPr lang="en-US" dirty="0"/>
                  <a:t>As with a tree, a graph is the aggregate of nodes/edges</a:t>
                </a:r>
              </a:p>
              <a:p>
                <a:r>
                  <a:rPr lang="en-US" dirty="0"/>
                  <a:t>Nodes can be email addresses, map locations, documents, tasks to perform, URLs on the web, customers, computers on network, friends, observations, sensors, states in </a:t>
                </a:r>
                <a:r>
                  <a:rPr lang="en-US" dirty="0" err="1"/>
                  <a:t>markov</a:t>
                </a:r>
                <a:r>
                  <a:rPr lang="en-US" dirty="0"/>
                  <a:t> chain, </a:t>
                </a:r>
                <a:r>
                  <a:rPr lang="mr-IN" dirty="0"/>
                  <a:t>…</a:t>
                </a:r>
                <a:endParaRPr lang="en-US" dirty="0"/>
              </a:p>
              <a:p>
                <a:r>
                  <a:rPr lang="en-US" dirty="0"/>
                  <a:t>Terms: </a:t>
                </a:r>
                <a:r>
                  <a:rPr lang="en-US" i="1" dirty="0"/>
                  <a:t>nodes</a:t>
                </a:r>
                <a:r>
                  <a:rPr lang="en-US" dirty="0"/>
                  <a:t> or </a:t>
                </a:r>
                <a:r>
                  <a:rPr lang="en-US" i="1" dirty="0"/>
                  <a:t>vertices</a:t>
                </a:r>
                <a:r>
                  <a:rPr lang="en-US" dirty="0"/>
                  <a:t> connected with </a:t>
                </a:r>
                <a:r>
                  <a:rPr lang="en-US" i="1" dirty="0"/>
                  <a:t>edges</a:t>
                </a:r>
                <a:r>
                  <a:rPr lang="en-US" dirty="0"/>
                  <a:t>, which can have labels; e.g., recall the </a:t>
                </a:r>
                <a:r>
                  <a:rPr lang="en-US" dirty="0" err="1"/>
                  <a:t>Trie</a:t>
                </a:r>
                <a:r>
                  <a:rPr lang="en-US" dirty="0"/>
                  <a:t> graph with labeled edges</a:t>
                </a:r>
              </a:p>
              <a:p>
                <a:r>
                  <a:rPr lang="en-US" i="1" dirty="0"/>
                  <a:t>Directed</a:t>
                </a:r>
                <a:r>
                  <a:rPr lang="en-US" dirty="0"/>
                  <a:t> graphs have arrows as edges but </a:t>
                </a:r>
                <a:r>
                  <a:rPr lang="en-US" i="1" dirty="0"/>
                  <a:t>undirected</a:t>
                </a:r>
                <a:r>
                  <a:rPr lang="en-US" dirty="0"/>
                  <a:t> use lines</a:t>
                </a:r>
              </a:p>
              <a:p>
                <a:r>
                  <a:rPr lang="en-US" dirty="0"/>
                  <a:t>For </a:t>
                </a:r>
                <a:r>
                  <a:rPr lang="en-US" i="1" dirty="0"/>
                  <a:t>n</a:t>
                </a:r>
                <a:r>
                  <a:rPr lang="en-US" dirty="0"/>
                  <a:t> nodes, </a:t>
                </a:r>
                <a:r>
                  <a:rPr lang="en-US" dirty="0" err="1"/>
                  <a:t>num</a:t>
                </a:r>
                <a:r>
                  <a:rPr lang="en-US" dirty="0"/>
                  <a:t> directed edges is &gt;=0 and &lt;=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dirty="0"/>
                  <a:t> = </a:t>
                </a:r>
                <a:r>
                  <a:rPr lang="mr-IN" i="1" dirty="0" err="1"/>
                  <a:t>n</a:t>
                </a:r>
                <a:r>
                  <a:rPr lang="mr-IN" dirty="0"/>
                  <a:t>(</a:t>
                </a:r>
                <a:r>
                  <a:rPr lang="mr-IN" i="1" dirty="0" err="1"/>
                  <a:t>n</a:t>
                </a:r>
                <a:r>
                  <a:rPr lang="en-US" i="1" dirty="0"/>
                  <a:t>-</a:t>
                </a:r>
                <a:r>
                  <a:rPr lang="mr-IN" i="1" dirty="0"/>
                  <a:t>1</a:t>
                </a:r>
                <a:r>
                  <a:rPr lang="mr-IN" dirty="0"/>
                  <a:t>)</a:t>
                </a:r>
                <a:r>
                  <a:rPr lang="mr-IN" i="1" dirty="0"/>
                  <a:t>/2</a:t>
                </a:r>
                <a:br>
                  <a:rPr lang="en-US" i="1" dirty="0"/>
                </a:br>
                <a:r>
                  <a:rPr lang="en-US" dirty="0"/>
                  <a:t>since n nodes can connect to n-1 other nodes</a:t>
                </a:r>
                <a:endParaRPr lang="en-US" i="1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53FF-9B1C-204B-BAC3-7506D02A78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679349" cy="4351338"/>
              </a:xfrm>
              <a:blipFill>
                <a:blip r:embed="rId2"/>
                <a:stretch>
                  <a:fillRect l="-950" t="-3801" r="-1900" b="-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2228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D735A-84E7-A744-9442-203477FBE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topological sort u depends v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7A868B-0390-3743-BAE3-BDEA1E3AB3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380" y="1729731"/>
            <a:ext cx="3556000" cy="314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DB8F9-2854-9443-89FC-2B201812F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480" y="2129229"/>
            <a:ext cx="7429500" cy="1371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697E53A-728F-8B49-8F8D-479021E15088}"/>
              </a:ext>
            </a:extLst>
          </p:cNvPr>
          <p:cNvSpPr/>
          <p:nvPr/>
        </p:nvSpPr>
        <p:spPr>
          <a:xfrm>
            <a:off x="1243415" y="5310971"/>
            <a:ext cx="101421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If u depends on v, any linear ordering where edges point to left is solution</a:t>
            </a:r>
          </a:p>
        </p:txBody>
      </p:sp>
    </p:spTree>
    <p:extLst>
      <p:ext uri="{BB962C8B-B14F-4D97-AF65-F5344CB8AC3E}">
        <p14:creationId xmlns:p14="http://schemas.microsoft.com/office/powerpoint/2010/main" val="1688965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D4569-B70C-3B48-AB10-48228CF3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where u precedes 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00A38-85AF-774A-99D2-5F691A7D7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case, edges must point to the right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EB621-D56B-2140-9A46-8FA25AED6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171" y="64483"/>
            <a:ext cx="3893820" cy="45427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CE205C-66A8-CE42-9D1B-9E9D451FC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42210"/>
            <a:ext cx="12209318" cy="97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55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391A-B892-F349-BBF1-A96E0D91C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approach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8F6C6-C068-DE48-8688-7C0D86229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470" y="179705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What order should we do these tasks (u depends v)?</a:t>
            </a:r>
            <a:br>
              <a:rPr lang="en-US" dirty="0"/>
            </a:br>
            <a:r>
              <a:rPr lang="en-US" dirty="0"/>
              <a:t>Think in terms of traversal order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if we add party goal?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8D4851-B8B0-254E-A5E2-69132FA51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8850" y="3130709"/>
            <a:ext cx="3289300" cy="1447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DAE2B4-F0B9-6746-AB32-FF4DBCD2A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1840" y="1257617"/>
            <a:ext cx="21844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528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3F8B9-AF0B-514B-82D1-85ABBEE15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DFS-based topo sort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773DF-8C82-FB4E-81C4-2102CD704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very complex algorithms on the web (not sure why)</a:t>
            </a:r>
          </a:p>
          <a:p>
            <a:r>
              <a:rPr lang="en-US" dirty="0"/>
              <a:t>Simplest solution: DFS-based topological sort</a:t>
            </a:r>
          </a:p>
          <a:p>
            <a:r>
              <a:rPr lang="en-US" dirty="0"/>
              <a:t>A valid sort is just the post-order graph traversal if u depends v!</a:t>
            </a:r>
          </a:p>
          <a:p>
            <a:r>
              <a:rPr lang="en-US" dirty="0"/>
              <a:t>If u precedes v, reverse the result of post-order traversal;</a:t>
            </a:r>
            <a:br>
              <a:rPr lang="en-US" dirty="0"/>
            </a:br>
            <a:r>
              <a:rPr lang="en-US" dirty="0"/>
              <a:t>See proof page 582 of Sedgewick/Wayne Algorithms book</a:t>
            </a:r>
          </a:p>
          <a:p>
            <a:r>
              <a:rPr lang="en-US" dirty="0"/>
              <a:t>Well, we have to make sure to do DFS on all root nodes (nodes w/o incoming edges) but core is just DFS</a:t>
            </a:r>
          </a:p>
          <a:p>
            <a:r>
              <a:rPr lang="en-US" dirty="0"/>
              <a:t>With one root, it’s just </a:t>
            </a:r>
            <a:r>
              <a:rPr lang="en-US" dirty="0" err="1"/>
              <a:t>postorder</a:t>
            </a:r>
            <a:r>
              <a:rPr lang="en-US" dirty="0"/>
              <a:t> traversal via DFS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48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C6E45-1E02-BE40-A272-B806C5DFC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walk 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0AB97-0977-514C-A2D1-A6D30362D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DFS starting with party:</a:t>
            </a:r>
            <a:br>
              <a:rPr lang="en-US" dirty="0"/>
            </a:br>
            <a:r>
              <a:rPr lang="en-US" dirty="0"/>
              <a:t>party -&gt; 628 -&gt; 630</a:t>
            </a:r>
            <a:br>
              <a:rPr lang="en-US" dirty="0"/>
            </a:br>
            <a:r>
              <a:rPr lang="en-US" dirty="0"/>
              <a:t>back out then hit 689 then lunch</a:t>
            </a:r>
            <a:br>
              <a:rPr lang="en-US" dirty="0"/>
            </a:br>
            <a:r>
              <a:rPr lang="en-US" dirty="0"/>
              <a:t>back out and hit seminar</a:t>
            </a:r>
          </a:p>
          <a:p>
            <a:r>
              <a:rPr lang="en-US" dirty="0" err="1"/>
              <a:t>Postorder</a:t>
            </a:r>
            <a:r>
              <a:rPr lang="en-US" dirty="0"/>
              <a:t> traversal processes/prints </a:t>
            </a:r>
            <a:r>
              <a:rPr lang="en-US" b="1" dirty="0"/>
              <a:t>after</a:t>
            </a:r>
            <a:r>
              <a:rPr lang="en-US" dirty="0"/>
              <a:t> visiting children:</a:t>
            </a:r>
            <a:br>
              <a:rPr lang="en-US" dirty="0"/>
            </a:br>
            <a:r>
              <a:rPr lang="en-US" dirty="0"/>
              <a:t>630, lunch, seminar, 689, 628, party</a:t>
            </a:r>
          </a:p>
          <a:p>
            <a:r>
              <a:rPr lang="en-US" dirty="0"/>
              <a:t>Solution: 630-01, lunch, seminar, 689-02, 628 </a:t>
            </a:r>
            <a:r>
              <a:rPr lang="en-US" dirty="0" err="1"/>
              <a:t>hw</a:t>
            </a:r>
            <a:r>
              <a:rPr lang="en-US" dirty="0"/>
              <a:t>, party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A09425AA-673D-C043-A2A6-D4BEF587D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090" y="115888"/>
            <a:ext cx="3556000" cy="314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A726A5-1BAF-EF4C-BDD7-00AEC7A791D3}"/>
              </a:ext>
            </a:extLst>
          </p:cNvPr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144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599E5-27E7-0447-A843-8A42CAB29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</a:t>
            </a:r>
            <a:r>
              <a:rPr lang="en-US" dirty="0" err="1"/>
              <a:t>postorder</a:t>
            </a:r>
            <a:r>
              <a:rPr lang="en-US" dirty="0"/>
              <a:t> traversal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E9730-CE42-BF41-BC18-638A93B47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2EE956-E443-F049-95B4-CF1AF3003A1D}"/>
              </a:ext>
            </a:extLst>
          </p:cNvPr>
          <p:cNvSpPr txBox="1"/>
          <p:nvPr/>
        </p:nvSpPr>
        <p:spPr>
          <a:xfrm>
            <a:off x="1786369" y="2630289"/>
            <a:ext cx="9131839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sorted:list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(q, sorted, visited)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sorted.append</a:t>
            </a:r>
            <a:r>
              <a:rPr lang="en-US" sz="24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(p) # </a:t>
            </a:r>
            <a:r>
              <a:rPr lang="en-US" sz="24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4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done after kids</a:t>
            </a:r>
            <a:endParaRPr lang="mr-IN" sz="2400" dirty="0">
              <a:solidFill>
                <a:schemeClr val="accent1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5644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FD031-F900-244E-9173-BC71EA25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multiple roots, hit them 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A77130-306B-E044-AE01-0FC15CC22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241" y="2275224"/>
            <a:ext cx="3413759" cy="39827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796E16-26E5-4D42-94C1-C870B629D3B1}"/>
              </a:ext>
            </a:extLst>
          </p:cNvPr>
          <p:cNvSpPr txBox="1"/>
          <p:nvPr/>
        </p:nvSpPr>
        <p:spPr>
          <a:xfrm>
            <a:off x="220200" y="1967349"/>
            <a:ext cx="8260600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# nodes is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edge list mapping from-&gt;to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toposort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nodes:dict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sorted = []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set()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(visited) &lt;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(nodes):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[node for node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nodes.values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    if node not in visited]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if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)&gt;0: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[0], sorted, visited)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reverse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(sorted)</a:t>
            </a:r>
            <a:endParaRPr lang="mr-IN" sz="22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2D073-87F5-7140-A3EB-D8151444B47B}"/>
              </a:ext>
            </a:extLst>
          </p:cNvPr>
          <p:cNvSpPr txBox="1"/>
          <p:nvPr/>
        </p:nvSpPr>
        <p:spPr>
          <a:xfrm>
            <a:off x="220200" y="5612860"/>
            <a:ext cx="6494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We reverse </a:t>
            </a:r>
            <a:r>
              <a:rPr lang="en-US" sz="2400" dirty="0" err="1"/>
              <a:t>postorder</a:t>
            </a:r>
            <a:r>
              <a:rPr lang="en-US" sz="2400" dirty="0"/>
              <a:t> here since u precedes 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9BE97A-A20E-134E-AA79-85CB43B697DB}"/>
              </a:ext>
            </a:extLst>
          </p:cNvPr>
          <p:cNvSpPr/>
          <p:nvPr/>
        </p:nvSpPr>
        <p:spPr>
          <a:xfrm>
            <a:off x="8904701" y="107919"/>
            <a:ext cx="302141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Monaco" pitchFamily="2" charset="77"/>
              </a:rPr>
              <a:t>MSDS = """501-&gt;690 </a:t>
            </a:r>
          </a:p>
          <a:p>
            <a:r>
              <a:rPr lang="en-US" dirty="0">
                <a:latin typeface="Monaco" pitchFamily="2" charset="77"/>
              </a:rPr>
              <a:t>502,504,693-&gt;601</a:t>
            </a:r>
          </a:p>
          <a:p>
            <a:r>
              <a:rPr lang="en-US" dirty="0">
                <a:latin typeface="Monaco" pitchFamily="2" charset="77"/>
              </a:rPr>
              <a:t>601-&gt;604 </a:t>
            </a:r>
          </a:p>
          <a:p>
            <a:r>
              <a:rPr lang="en-US" dirty="0">
                <a:latin typeface="Monaco" pitchFamily="2" charset="77"/>
              </a:rPr>
              <a:t>601,604-&gt;623</a:t>
            </a:r>
          </a:p>
          <a:p>
            <a:r>
              <a:rPr lang="en-US" dirty="0">
                <a:latin typeface="Monaco" pitchFamily="2" charset="77"/>
              </a:rPr>
              <a:t>…"""</a:t>
            </a:r>
          </a:p>
        </p:txBody>
      </p:sp>
    </p:spTree>
    <p:extLst>
      <p:ext uri="{BB962C8B-B14F-4D97-AF65-F5344CB8AC3E}">
        <p14:creationId xmlns:p14="http://schemas.microsoft.com/office/powerpoint/2010/main" val="4052054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352F-CE3D-7041-AD7E-CD17118D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9AF3B-7FE8-2941-A4F8-C0A6F984C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Graphs are for showing relationships between elements</a:t>
            </a:r>
          </a:p>
          <a:p>
            <a:r>
              <a:rPr lang="en-US" dirty="0"/>
              <a:t>DFS for finding a path or multiple paths or cycles</a:t>
            </a:r>
            <a:br>
              <a:rPr lang="en-US" dirty="0"/>
            </a:br>
            <a:r>
              <a:rPr lang="en-US" dirty="0"/>
              <a:t>(</a:t>
            </a:r>
            <a:r>
              <a:rPr lang="en-US"/>
              <a:t>recursive backtracking to find all nodes)</a:t>
            </a:r>
            <a:endParaRPr lang="en-US" dirty="0"/>
          </a:p>
          <a:p>
            <a:r>
              <a:rPr lang="en-US" dirty="0"/>
              <a:t>BFS for find shortest (in edges) path or neighborhood</a:t>
            </a:r>
          </a:p>
          <a:p>
            <a:r>
              <a:rPr lang="en-US" dirty="0"/>
              <a:t>DFS </a:t>
            </a:r>
            <a:r>
              <a:rPr lang="en-US" dirty="0" err="1"/>
              <a:t>postorder</a:t>
            </a:r>
            <a:r>
              <a:rPr lang="en-US" dirty="0"/>
              <a:t> great for topo sort</a:t>
            </a:r>
          </a:p>
          <a:p>
            <a:r>
              <a:rPr lang="en-US" dirty="0"/>
              <a:t>Recursive </a:t>
            </a:r>
            <a:r>
              <a:rPr lang="en-US" dirty="0" err="1"/>
              <a:t>alg’s</a:t>
            </a:r>
            <a:r>
              <a:rPr lang="en-US" dirty="0"/>
              <a:t> all use </a:t>
            </a:r>
            <a:r>
              <a:rPr lang="en-US" b="1" dirty="0"/>
              <a:t>visited</a:t>
            </a:r>
            <a:r>
              <a:rPr lang="en-US" dirty="0"/>
              <a:t> set to avoid cycles</a:t>
            </a:r>
          </a:p>
          <a:p>
            <a:r>
              <a:rPr lang="en-US" dirty="0"/>
              <a:t>Non-recursive DFS: (use work list stack)</a:t>
            </a:r>
          </a:p>
          <a:p>
            <a:pPr lvl="1"/>
            <a:r>
              <a:rPr lang="en-US" dirty="0"/>
              <a:t>push targets in reverse order onto work list</a:t>
            </a:r>
          </a:p>
          <a:p>
            <a:pPr lvl="1"/>
            <a:r>
              <a:rPr lang="en-US" dirty="0"/>
              <a:t>pop last work list item for next node to process</a:t>
            </a:r>
          </a:p>
          <a:p>
            <a:r>
              <a:rPr lang="en-US" dirty="0"/>
              <a:t>Non-recursive BFS: (use work list queue)</a:t>
            </a:r>
          </a:p>
          <a:p>
            <a:pPr lvl="1"/>
            <a:r>
              <a:rPr lang="en-US" dirty="0"/>
              <a:t>push targets in order onto work list</a:t>
            </a:r>
          </a:p>
          <a:p>
            <a:pPr lvl="1"/>
            <a:r>
              <a:rPr lang="en-US" dirty="0"/>
              <a:t>pull from first position</a:t>
            </a:r>
          </a:p>
        </p:txBody>
      </p:sp>
    </p:spTree>
    <p:extLst>
      <p:ext uri="{BB962C8B-B14F-4D97-AF65-F5344CB8AC3E}">
        <p14:creationId xmlns:p14="http://schemas.microsoft.com/office/powerpoint/2010/main" val="16534622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D2E64-84D8-A048-BE5C-C06207FAC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graph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CB97C-29E6-8C4B-A5CB-F79E459454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269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A18EA-8ABA-B842-B6FE-41ADFDDEF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31256-F40D-8947-854D-DD463AED8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directed graph, detect all direct or indirect cycles</a:t>
            </a:r>
          </a:p>
          <a:p>
            <a:r>
              <a:rPr lang="en-US" dirty="0"/>
              <a:t>For p in nodes: report </a:t>
            </a:r>
            <a:r>
              <a:rPr lang="en-US" dirty="0" err="1"/>
              <a:t>iscyclic</a:t>
            </a:r>
            <a:r>
              <a:rPr lang="en-US" dirty="0"/>
              <a:t>(p)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94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9A356-C646-6D42-90F6-02B604AC2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Undirected graph, terms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83F4E4-8D04-6F4D-8D32-32ABFD141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5240" y="1825625"/>
            <a:ext cx="3781519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3CB1D6-5194-9A4F-B63F-CA46A41F1EE4}"/>
              </a:ext>
            </a:extLst>
          </p:cNvPr>
          <p:cNvSpPr txBox="1"/>
          <p:nvPr/>
        </p:nvSpPr>
        <p:spPr>
          <a:xfrm>
            <a:off x="838200" y="6311900"/>
            <a:ext cx="5888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From: Algorithms book by Robert Sedgewick and Kevin Wayne</a:t>
            </a:r>
          </a:p>
        </p:txBody>
      </p:sp>
    </p:spTree>
    <p:extLst>
      <p:ext uri="{BB962C8B-B14F-4D97-AF65-F5344CB8AC3E}">
        <p14:creationId xmlns:p14="http://schemas.microsoft.com/office/powerpoint/2010/main" val="753341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91B5F-D0CE-BA41-A73B-830D9FB97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1260F-C0A3-0C49-84F2-C9631FD529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lists P,Q and function conn(</a:t>
            </a:r>
            <a:r>
              <a:rPr lang="en-US" dirty="0" err="1"/>
              <a:t>p,q</a:t>
            </a:r>
            <a:r>
              <a:rPr lang="en-US" dirty="0"/>
              <a:t>)=true if edge p-&gt;q exists. P is origin (starting) nodes and Q destination nodes. Report True for P[</a:t>
            </a:r>
            <a:r>
              <a:rPr lang="en-US" dirty="0" err="1"/>
              <a:t>i</a:t>
            </a:r>
            <a:r>
              <a:rPr lang="en-US" dirty="0"/>
              <a:t>] reaches Q[</a:t>
            </a:r>
            <a:r>
              <a:rPr lang="en-US" dirty="0" err="1"/>
              <a:t>i</a:t>
            </a:r>
            <a:r>
              <a:rPr lang="en-US" dirty="0"/>
              <a:t>] directly or indirectly</a:t>
            </a:r>
          </a:p>
          <a:p>
            <a:r>
              <a:rPr lang="en-US" dirty="0"/>
              <a:t>E.g., P, Q could be cities and conn(</a:t>
            </a:r>
            <a:r>
              <a:rPr lang="en-US" dirty="0" err="1"/>
              <a:t>p,q</a:t>
            </a:r>
            <a:r>
              <a:rPr lang="en-US" dirty="0"/>
              <a:t>)=true if direct flight p-&gt;q</a:t>
            </a:r>
          </a:p>
          <a:p>
            <a:r>
              <a:rPr lang="en-US" dirty="0"/>
              <a:t>Create graph using conn(</a:t>
            </a:r>
            <a:r>
              <a:rPr lang="en-US" dirty="0" err="1"/>
              <a:t>p,q</a:t>
            </a:r>
            <a:r>
              <a:rPr lang="en-US" dirty="0"/>
              <a:t>) for all nodes in P and Q</a:t>
            </a:r>
          </a:p>
          <a:p>
            <a:r>
              <a:rPr lang="en-US" dirty="0"/>
              <a:t>For each P[</a:t>
            </a:r>
            <a:r>
              <a:rPr lang="en-US" dirty="0" err="1"/>
              <a:t>i</a:t>
            </a:r>
            <a:r>
              <a:rPr lang="en-US" dirty="0"/>
              <a:t>], see if Q[</a:t>
            </a:r>
            <a:r>
              <a:rPr lang="en-US" dirty="0" err="1"/>
              <a:t>i</a:t>
            </a:r>
            <a:r>
              <a:rPr lang="en-US" dirty="0"/>
              <a:t>] is in reaches(P[</a:t>
            </a:r>
            <a:r>
              <a:rPr lang="en-US" dirty="0" err="1"/>
              <a:t>i</a:t>
            </a:r>
            <a:r>
              <a:rPr lang="en-US" dirty="0"/>
              <a:t>]) set.</a:t>
            </a:r>
          </a:p>
        </p:txBody>
      </p:sp>
    </p:spTree>
    <p:extLst>
      <p:ext uri="{BB962C8B-B14F-4D97-AF65-F5344CB8AC3E}">
        <p14:creationId xmlns:p14="http://schemas.microsoft.com/office/powerpoint/2010/main" val="1487629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BB816-975A-FC49-AB82-C84ED6530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Boggle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52E42C-6729-E644-A916-E4DA2DA06CB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Given m x n matrix of letters. Find all English words possible by taking one adjacent step to another letter, starting with any letter; one occurrence of each letter per word; you’re given a dictionary (/</a:t>
            </a:r>
            <a:r>
              <a:rPr lang="en-US" dirty="0" err="1"/>
              <a:t>usr</a:t>
            </a:r>
            <a:r>
              <a:rPr lang="en-US" dirty="0"/>
              <a:t>/share/</a:t>
            </a:r>
            <a:r>
              <a:rPr lang="en-US" dirty="0" err="1"/>
              <a:t>dict</a:t>
            </a:r>
            <a:r>
              <a:rPr lang="en-US" dirty="0"/>
              <a:t>/words)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each node in graph, find all words</a:t>
            </a:r>
          </a:p>
          <a:p>
            <a:r>
              <a:rPr lang="en-US" dirty="0"/>
              <a:t>For a specific starting node p, perform DFS; at each node q, look up word consisting of all letters on path from p to q, checking </a:t>
            </a:r>
            <a:r>
              <a:rPr lang="en-US"/>
              <a:t>for duplicated </a:t>
            </a:r>
            <a:r>
              <a:rPr lang="en-US" dirty="0"/>
              <a:t>letters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DF7C45-0481-5843-BCCA-71B13CEAE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215" y="3149920"/>
            <a:ext cx="2115727" cy="1371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495880-0367-3444-91B7-24ED7B600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957" y="3111888"/>
            <a:ext cx="2209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47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EC2B72-8A3C-B74E-BD54-6323F8176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2515" y="2067551"/>
            <a:ext cx="13008742" cy="35363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AF70A5-95B7-5149-A0B1-DC8A0EFC9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4704"/>
            <a:ext cx="10515600" cy="825984"/>
          </a:xfrm>
        </p:spPr>
        <p:txBody>
          <a:bodyPr/>
          <a:lstStyle/>
          <a:p>
            <a:r>
              <a:rPr lang="en-US" dirty="0"/>
              <a:t>Exercise: </a:t>
            </a:r>
            <a:r>
              <a:rPr lang="en-US" i="1" dirty="0"/>
              <a:t>Find all words with given prefix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88D32-66F0-4E48-A1BA-73C378E2C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22" y="1837500"/>
            <a:ext cx="10515600" cy="43513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Find words beginning with "ap"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2A0253-20D5-5440-ACEF-A42B22833E17}"/>
              </a:ext>
            </a:extLst>
          </p:cNvPr>
          <p:cNvSpPr txBox="1"/>
          <p:nvPr/>
        </p:nvSpPr>
        <p:spPr>
          <a:xfrm>
            <a:off x="-46384" y="6519445"/>
            <a:ext cx="7023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3"/>
              </a:rPr>
              <a:t>https://github.com/parrt/msds689/blob/master/notes/code/prefix_trie.py</a:t>
            </a:r>
            <a:endParaRPr lang="en-US" sz="1600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F5F7FFE6-7F3D-F84B-A1B8-9BB4C7BE63F5}"/>
              </a:ext>
            </a:extLst>
          </p:cNvPr>
          <p:cNvSpPr/>
          <p:nvPr/>
        </p:nvSpPr>
        <p:spPr>
          <a:xfrm>
            <a:off x="546265" y="3431969"/>
            <a:ext cx="4085112" cy="807522"/>
          </a:xfrm>
          <a:custGeom>
            <a:avLst/>
            <a:gdLst>
              <a:gd name="connsiteX0" fmla="*/ 0 w 4085112"/>
              <a:gd name="connsiteY0" fmla="*/ 688769 h 807522"/>
              <a:gd name="connsiteX1" fmla="*/ 118753 w 4085112"/>
              <a:gd name="connsiteY1" fmla="*/ 748145 h 807522"/>
              <a:gd name="connsiteX2" fmla="*/ 320634 w 4085112"/>
              <a:gd name="connsiteY2" fmla="*/ 771896 h 807522"/>
              <a:gd name="connsiteX3" fmla="*/ 570016 w 4085112"/>
              <a:gd name="connsiteY3" fmla="*/ 807522 h 807522"/>
              <a:gd name="connsiteX4" fmla="*/ 653143 w 4085112"/>
              <a:gd name="connsiteY4" fmla="*/ 795647 h 807522"/>
              <a:gd name="connsiteX5" fmla="*/ 831273 w 4085112"/>
              <a:gd name="connsiteY5" fmla="*/ 783771 h 807522"/>
              <a:gd name="connsiteX6" fmla="*/ 950026 w 4085112"/>
              <a:gd name="connsiteY6" fmla="*/ 760021 h 807522"/>
              <a:gd name="connsiteX7" fmla="*/ 1104405 w 4085112"/>
              <a:gd name="connsiteY7" fmla="*/ 724395 h 807522"/>
              <a:gd name="connsiteX8" fmla="*/ 1140031 w 4085112"/>
              <a:gd name="connsiteY8" fmla="*/ 712519 h 807522"/>
              <a:gd name="connsiteX9" fmla="*/ 1377538 w 4085112"/>
              <a:gd name="connsiteY9" fmla="*/ 653143 h 807522"/>
              <a:gd name="connsiteX10" fmla="*/ 1413164 w 4085112"/>
              <a:gd name="connsiteY10" fmla="*/ 641267 h 807522"/>
              <a:gd name="connsiteX11" fmla="*/ 1448790 w 4085112"/>
              <a:gd name="connsiteY11" fmla="*/ 629392 h 807522"/>
              <a:gd name="connsiteX12" fmla="*/ 1484416 w 4085112"/>
              <a:gd name="connsiteY12" fmla="*/ 605641 h 807522"/>
              <a:gd name="connsiteX13" fmla="*/ 1603169 w 4085112"/>
              <a:gd name="connsiteY13" fmla="*/ 570015 h 807522"/>
              <a:gd name="connsiteX14" fmla="*/ 1662545 w 4085112"/>
              <a:gd name="connsiteY14" fmla="*/ 546265 h 807522"/>
              <a:gd name="connsiteX15" fmla="*/ 1769423 w 4085112"/>
              <a:gd name="connsiteY15" fmla="*/ 510639 h 807522"/>
              <a:gd name="connsiteX16" fmla="*/ 1805049 w 4085112"/>
              <a:gd name="connsiteY16" fmla="*/ 498763 h 807522"/>
              <a:gd name="connsiteX17" fmla="*/ 1840675 w 4085112"/>
              <a:gd name="connsiteY17" fmla="*/ 486888 h 807522"/>
              <a:gd name="connsiteX18" fmla="*/ 1888177 w 4085112"/>
              <a:gd name="connsiteY18" fmla="*/ 463137 h 807522"/>
              <a:gd name="connsiteX19" fmla="*/ 1959429 w 4085112"/>
              <a:gd name="connsiteY19" fmla="*/ 439387 h 807522"/>
              <a:gd name="connsiteX20" fmla="*/ 1995054 w 4085112"/>
              <a:gd name="connsiteY20" fmla="*/ 427512 h 807522"/>
              <a:gd name="connsiteX21" fmla="*/ 2030680 w 4085112"/>
              <a:gd name="connsiteY21" fmla="*/ 415636 h 807522"/>
              <a:gd name="connsiteX22" fmla="*/ 2066306 w 4085112"/>
              <a:gd name="connsiteY22" fmla="*/ 391886 h 807522"/>
              <a:gd name="connsiteX23" fmla="*/ 2173184 w 4085112"/>
              <a:gd name="connsiteY23" fmla="*/ 380010 h 807522"/>
              <a:gd name="connsiteX24" fmla="*/ 2244436 w 4085112"/>
              <a:gd name="connsiteY24" fmla="*/ 368135 h 807522"/>
              <a:gd name="connsiteX25" fmla="*/ 2280062 w 4085112"/>
              <a:gd name="connsiteY25" fmla="*/ 356260 h 807522"/>
              <a:gd name="connsiteX26" fmla="*/ 2458192 w 4085112"/>
              <a:gd name="connsiteY26" fmla="*/ 344384 h 807522"/>
              <a:gd name="connsiteX27" fmla="*/ 2565070 w 4085112"/>
              <a:gd name="connsiteY27" fmla="*/ 332509 h 807522"/>
              <a:gd name="connsiteX28" fmla="*/ 2897579 w 4085112"/>
              <a:gd name="connsiteY28" fmla="*/ 344384 h 807522"/>
              <a:gd name="connsiteX29" fmla="*/ 2968831 w 4085112"/>
              <a:gd name="connsiteY29" fmla="*/ 368135 h 807522"/>
              <a:gd name="connsiteX30" fmla="*/ 3016332 w 4085112"/>
              <a:gd name="connsiteY30" fmla="*/ 380010 h 807522"/>
              <a:gd name="connsiteX31" fmla="*/ 3135086 w 4085112"/>
              <a:gd name="connsiteY31" fmla="*/ 368135 h 807522"/>
              <a:gd name="connsiteX32" fmla="*/ 3301340 w 4085112"/>
              <a:gd name="connsiteY32" fmla="*/ 356260 h 807522"/>
              <a:gd name="connsiteX33" fmla="*/ 3348841 w 4085112"/>
              <a:gd name="connsiteY33" fmla="*/ 344384 h 807522"/>
              <a:gd name="connsiteX34" fmla="*/ 3420093 w 4085112"/>
              <a:gd name="connsiteY34" fmla="*/ 320634 h 807522"/>
              <a:gd name="connsiteX35" fmla="*/ 3526971 w 4085112"/>
              <a:gd name="connsiteY35" fmla="*/ 273132 h 807522"/>
              <a:gd name="connsiteX36" fmla="*/ 3562597 w 4085112"/>
              <a:gd name="connsiteY36" fmla="*/ 261257 h 807522"/>
              <a:gd name="connsiteX37" fmla="*/ 3598223 w 4085112"/>
              <a:gd name="connsiteY37" fmla="*/ 249382 h 807522"/>
              <a:gd name="connsiteX38" fmla="*/ 3669475 w 4085112"/>
              <a:gd name="connsiteY38" fmla="*/ 213756 h 807522"/>
              <a:gd name="connsiteX39" fmla="*/ 3740727 w 4085112"/>
              <a:gd name="connsiteY39" fmla="*/ 178130 h 807522"/>
              <a:gd name="connsiteX40" fmla="*/ 3811979 w 4085112"/>
              <a:gd name="connsiteY40" fmla="*/ 142504 h 807522"/>
              <a:gd name="connsiteX41" fmla="*/ 3883231 w 4085112"/>
              <a:gd name="connsiteY41" fmla="*/ 106878 h 807522"/>
              <a:gd name="connsiteX42" fmla="*/ 3954483 w 4085112"/>
              <a:gd name="connsiteY42" fmla="*/ 59376 h 807522"/>
              <a:gd name="connsiteX43" fmla="*/ 3990109 w 4085112"/>
              <a:gd name="connsiteY43" fmla="*/ 35626 h 807522"/>
              <a:gd name="connsiteX44" fmla="*/ 4085112 w 4085112"/>
              <a:gd name="connsiteY44" fmla="*/ 0 h 807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085112" h="807522">
                <a:moveTo>
                  <a:pt x="0" y="688769"/>
                </a:moveTo>
                <a:cubicBezTo>
                  <a:pt x="24816" y="702949"/>
                  <a:pt x="79985" y="741684"/>
                  <a:pt x="118753" y="748145"/>
                </a:cubicBezTo>
                <a:cubicBezTo>
                  <a:pt x="272687" y="773801"/>
                  <a:pt x="176408" y="746444"/>
                  <a:pt x="320634" y="771896"/>
                </a:cubicBezTo>
                <a:cubicBezTo>
                  <a:pt x="549406" y="812267"/>
                  <a:pt x="292712" y="784414"/>
                  <a:pt x="570016" y="807522"/>
                </a:cubicBezTo>
                <a:cubicBezTo>
                  <a:pt x="597725" y="803564"/>
                  <a:pt x="625268" y="798181"/>
                  <a:pt x="653143" y="795647"/>
                </a:cubicBezTo>
                <a:cubicBezTo>
                  <a:pt x="712407" y="790259"/>
                  <a:pt x="772188" y="790861"/>
                  <a:pt x="831273" y="783771"/>
                </a:cubicBezTo>
                <a:cubicBezTo>
                  <a:pt x="871354" y="778961"/>
                  <a:pt x="910442" y="767938"/>
                  <a:pt x="950026" y="760021"/>
                </a:cubicBezTo>
                <a:cubicBezTo>
                  <a:pt x="997114" y="750603"/>
                  <a:pt x="1061458" y="738712"/>
                  <a:pt x="1104405" y="724395"/>
                </a:cubicBezTo>
                <a:cubicBezTo>
                  <a:pt x="1116280" y="720436"/>
                  <a:pt x="1127846" y="715386"/>
                  <a:pt x="1140031" y="712519"/>
                </a:cubicBezTo>
                <a:cubicBezTo>
                  <a:pt x="1371618" y="658027"/>
                  <a:pt x="1234472" y="700832"/>
                  <a:pt x="1377538" y="653143"/>
                </a:cubicBezTo>
                <a:lnTo>
                  <a:pt x="1413164" y="641267"/>
                </a:lnTo>
                <a:lnTo>
                  <a:pt x="1448790" y="629392"/>
                </a:lnTo>
                <a:cubicBezTo>
                  <a:pt x="1460665" y="621475"/>
                  <a:pt x="1471374" y="611438"/>
                  <a:pt x="1484416" y="605641"/>
                </a:cubicBezTo>
                <a:cubicBezTo>
                  <a:pt x="1566989" y="568942"/>
                  <a:pt x="1534093" y="593040"/>
                  <a:pt x="1603169" y="570015"/>
                </a:cubicBezTo>
                <a:cubicBezTo>
                  <a:pt x="1623392" y="563274"/>
                  <a:pt x="1642512" y="553550"/>
                  <a:pt x="1662545" y="546265"/>
                </a:cubicBezTo>
                <a:cubicBezTo>
                  <a:pt x="1662600" y="546245"/>
                  <a:pt x="1751582" y="516586"/>
                  <a:pt x="1769423" y="510639"/>
                </a:cubicBezTo>
                <a:lnTo>
                  <a:pt x="1805049" y="498763"/>
                </a:lnTo>
                <a:cubicBezTo>
                  <a:pt x="1816924" y="494805"/>
                  <a:pt x="1829479" y="492486"/>
                  <a:pt x="1840675" y="486888"/>
                </a:cubicBezTo>
                <a:cubicBezTo>
                  <a:pt x="1856509" y="478971"/>
                  <a:pt x="1871740" y="469712"/>
                  <a:pt x="1888177" y="463137"/>
                </a:cubicBezTo>
                <a:cubicBezTo>
                  <a:pt x="1911422" y="453839"/>
                  <a:pt x="1935678" y="447304"/>
                  <a:pt x="1959429" y="439387"/>
                </a:cubicBezTo>
                <a:lnTo>
                  <a:pt x="1995054" y="427512"/>
                </a:lnTo>
                <a:cubicBezTo>
                  <a:pt x="2006929" y="423553"/>
                  <a:pt x="2020264" y="422579"/>
                  <a:pt x="2030680" y="415636"/>
                </a:cubicBezTo>
                <a:cubicBezTo>
                  <a:pt x="2042555" y="407719"/>
                  <a:pt x="2052460" y="395348"/>
                  <a:pt x="2066306" y="391886"/>
                </a:cubicBezTo>
                <a:cubicBezTo>
                  <a:pt x="2101081" y="383192"/>
                  <a:pt x="2137653" y="384748"/>
                  <a:pt x="2173184" y="380010"/>
                </a:cubicBezTo>
                <a:cubicBezTo>
                  <a:pt x="2197051" y="376828"/>
                  <a:pt x="2220931" y="373358"/>
                  <a:pt x="2244436" y="368135"/>
                </a:cubicBezTo>
                <a:cubicBezTo>
                  <a:pt x="2256656" y="365420"/>
                  <a:pt x="2267621" y="357642"/>
                  <a:pt x="2280062" y="356260"/>
                </a:cubicBezTo>
                <a:cubicBezTo>
                  <a:pt x="2339207" y="349688"/>
                  <a:pt x="2398889" y="349326"/>
                  <a:pt x="2458192" y="344384"/>
                </a:cubicBezTo>
                <a:cubicBezTo>
                  <a:pt x="2493913" y="341407"/>
                  <a:pt x="2529444" y="336467"/>
                  <a:pt x="2565070" y="332509"/>
                </a:cubicBezTo>
                <a:cubicBezTo>
                  <a:pt x="2675906" y="336467"/>
                  <a:pt x="2787101" y="334636"/>
                  <a:pt x="2897579" y="344384"/>
                </a:cubicBezTo>
                <a:cubicBezTo>
                  <a:pt x="2922518" y="346584"/>
                  <a:pt x="2944543" y="362063"/>
                  <a:pt x="2968831" y="368135"/>
                </a:cubicBezTo>
                <a:lnTo>
                  <a:pt x="3016332" y="380010"/>
                </a:lnTo>
                <a:lnTo>
                  <a:pt x="3135086" y="368135"/>
                </a:lnTo>
                <a:cubicBezTo>
                  <a:pt x="3190453" y="363521"/>
                  <a:pt x="3246121" y="362396"/>
                  <a:pt x="3301340" y="356260"/>
                </a:cubicBezTo>
                <a:cubicBezTo>
                  <a:pt x="3317561" y="354458"/>
                  <a:pt x="3333208" y="349074"/>
                  <a:pt x="3348841" y="344384"/>
                </a:cubicBezTo>
                <a:cubicBezTo>
                  <a:pt x="3372820" y="337190"/>
                  <a:pt x="3420093" y="320634"/>
                  <a:pt x="3420093" y="320634"/>
                </a:cubicBezTo>
                <a:cubicBezTo>
                  <a:pt x="3476549" y="282996"/>
                  <a:pt x="3442180" y="301396"/>
                  <a:pt x="3526971" y="273132"/>
                </a:cubicBezTo>
                <a:lnTo>
                  <a:pt x="3562597" y="261257"/>
                </a:lnTo>
                <a:lnTo>
                  <a:pt x="3598223" y="249382"/>
                </a:lnTo>
                <a:cubicBezTo>
                  <a:pt x="3700323" y="181315"/>
                  <a:pt x="3571143" y="262922"/>
                  <a:pt x="3669475" y="213756"/>
                </a:cubicBezTo>
                <a:cubicBezTo>
                  <a:pt x="3761558" y="167715"/>
                  <a:pt x="3651180" y="207978"/>
                  <a:pt x="3740727" y="178130"/>
                </a:cubicBezTo>
                <a:cubicBezTo>
                  <a:pt x="3842827" y="110063"/>
                  <a:pt x="3713647" y="191670"/>
                  <a:pt x="3811979" y="142504"/>
                </a:cubicBezTo>
                <a:cubicBezTo>
                  <a:pt x="3904062" y="96463"/>
                  <a:pt x="3793684" y="136726"/>
                  <a:pt x="3883231" y="106878"/>
                </a:cubicBezTo>
                <a:lnTo>
                  <a:pt x="3954483" y="59376"/>
                </a:lnTo>
                <a:cubicBezTo>
                  <a:pt x="3966358" y="51459"/>
                  <a:pt x="3976569" y="40139"/>
                  <a:pt x="3990109" y="35626"/>
                </a:cubicBezTo>
                <a:cubicBezTo>
                  <a:pt x="4069758" y="9076"/>
                  <a:pt x="4038968" y="23071"/>
                  <a:pt x="4085112" y="0"/>
                </a:cubicBezTo>
              </a:path>
            </a:pathLst>
          </a:custGeom>
          <a:noFill/>
          <a:ln w="38100">
            <a:solidFill>
              <a:srgbClr val="00B05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A5C413D-DEBB-9F45-86A7-FE8BE8C297CF}"/>
              </a:ext>
            </a:extLst>
          </p:cNvPr>
          <p:cNvSpPr/>
          <p:nvPr/>
        </p:nvSpPr>
        <p:spPr>
          <a:xfrm>
            <a:off x="4643252" y="2933205"/>
            <a:ext cx="6127853" cy="581891"/>
          </a:xfrm>
          <a:custGeom>
            <a:avLst/>
            <a:gdLst>
              <a:gd name="connsiteX0" fmla="*/ 0 w 6127853"/>
              <a:gd name="connsiteY0" fmla="*/ 570016 h 581891"/>
              <a:gd name="connsiteX1" fmla="*/ 95003 w 6127853"/>
              <a:gd name="connsiteY1" fmla="*/ 581891 h 581891"/>
              <a:gd name="connsiteX2" fmla="*/ 475013 w 6127853"/>
              <a:gd name="connsiteY2" fmla="*/ 558140 h 581891"/>
              <a:gd name="connsiteX3" fmla="*/ 546265 w 6127853"/>
              <a:gd name="connsiteY3" fmla="*/ 534390 h 581891"/>
              <a:gd name="connsiteX4" fmla="*/ 843148 w 6127853"/>
              <a:gd name="connsiteY4" fmla="*/ 510639 h 581891"/>
              <a:gd name="connsiteX5" fmla="*/ 878774 w 6127853"/>
              <a:gd name="connsiteY5" fmla="*/ 498764 h 581891"/>
              <a:gd name="connsiteX6" fmla="*/ 997527 w 6127853"/>
              <a:gd name="connsiteY6" fmla="*/ 475013 h 581891"/>
              <a:gd name="connsiteX7" fmla="*/ 1080654 w 6127853"/>
              <a:gd name="connsiteY7" fmla="*/ 451263 h 581891"/>
              <a:gd name="connsiteX8" fmla="*/ 1151906 w 6127853"/>
              <a:gd name="connsiteY8" fmla="*/ 427512 h 581891"/>
              <a:gd name="connsiteX9" fmla="*/ 1235034 w 6127853"/>
              <a:gd name="connsiteY9" fmla="*/ 403761 h 581891"/>
              <a:gd name="connsiteX10" fmla="*/ 1306286 w 6127853"/>
              <a:gd name="connsiteY10" fmla="*/ 380011 h 581891"/>
              <a:gd name="connsiteX11" fmla="*/ 1389413 w 6127853"/>
              <a:gd name="connsiteY11" fmla="*/ 332509 h 581891"/>
              <a:gd name="connsiteX12" fmla="*/ 1425039 w 6127853"/>
              <a:gd name="connsiteY12" fmla="*/ 320634 h 581891"/>
              <a:gd name="connsiteX13" fmla="*/ 1460665 w 6127853"/>
              <a:gd name="connsiteY13" fmla="*/ 296883 h 581891"/>
              <a:gd name="connsiteX14" fmla="*/ 1531917 w 6127853"/>
              <a:gd name="connsiteY14" fmla="*/ 273133 h 581891"/>
              <a:gd name="connsiteX15" fmla="*/ 1567543 w 6127853"/>
              <a:gd name="connsiteY15" fmla="*/ 249382 h 581891"/>
              <a:gd name="connsiteX16" fmla="*/ 1638795 w 6127853"/>
              <a:gd name="connsiteY16" fmla="*/ 225631 h 581891"/>
              <a:gd name="connsiteX17" fmla="*/ 1710047 w 6127853"/>
              <a:gd name="connsiteY17" fmla="*/ 201881 h 581891"/>
              <a:gd name="connsiteX18" fmla="*/ 1745673 w 6127853"/>
              <a:gd name="connsiteY18" fmla="*/ 190005 h 581891"/>
              <a:gd name="connsiteX19" fmla="*/ 1781299 w 6127853"/>
              <a:gd name="connsiteY19" fmla="*/ 166255 h 581891"/>
              <a:gd name="connsiteX20" fmla="*/ 1828800 w 6127853"/>
              <a:gd name="connsiteY20" fmla="*/ 154379 h 581891"/>
              <a:gd name="connsiteX21" fmla="*/ 1935678 w 6127853"/>
              <a:gd name="connsiteY21" fmla="*/ 130629 h 581891"/>
              <a:gd name="connsiteX22" fmla="*/ 2101932 w 6127853"/>
              <a:gd name="connsiteY22" fmla="*/ 95003 h 581891"/>
              <a:gd name="connsiteX23" fmla="*/ 2220686 w 6127853"/>
              <a:gd name="connsiteY23" fmla="*/ 71252 h 581891"/>
              <a:gd name="connsiteX24" fmla="*/ 2291938 w 6127853"/>
              <a:gd name="connsiteY24" fmla="*/ 59377 h 581891"/>
              <a:gd name="connsiteX25" fmla="*/ 2386940 w 6127853"/>
              <a:gd name="connsiteY25" fmla="*/ 35626 h 581891"/>
              <a:gd name="connsiteX26" fmla="*/ 2565070 w 6127853"/>
              <a:gd name="connsiteY26" fmla="*/ 23751 h 581891"/>
              <a:gd name="connsiteX27" fmla="*/ 2671948 w 6127853"/>
              <a:gd name="connsiteY27" fmla="*/ 11876 h 581891"/>
              <a:gd name="connsiteX28" fmla="*/ 2826327 w 6127853"/>
              <a:gd name="connsiteY28" fmla="*/ 0 h 581891"/>
              <a:gd name="connsiteX29" fmla="*/ 2933205 w 6127853"/>
              <a:gd name="connsiteY29" fmla="*/ 11876 h 581891"/>
              <a:gd name="connsiteX30" fmla="*/ 3372592 w 6127853"/>
              <a:gd name="connsiteY30" fmla="*/ 35626 h 581891"/>
              <a:gd name="connsiteX31" fmla="*/ 3455719 w 6127853"/>
              <a:gd name="connsiteY31" fmla="*/ 59377 h 581891"/>
              <a:gd name="connsiteX32" fmla="*/ 3562597 w 6127853"/>
              <a:gd name="connsiteY32" fmla="*/ 83127 h 581891"/>
              <a:gd name="connsiteX33" fmla="*/ 3633849 w 6127853"/>
              <a:gd name="connsiteY33" fmla="*/ 106878 h 581891"/>
              <a:gd name="connsiteX34" fmla="*/ 3728852 w 6127853"/>
              <a:gd name="connsiteY34" fmla="*/ 154379 h 581891"/>
              <a:gd name="connsiteX35" fmla="*/ 3835730 w 6127853"/>
              <a:gd name="connsiteY35" fmla="*/ 190005 h 581891"/>
              <a:gd name="connsiteX36" fmla="*/ 3871356 w 6127853"/>
              <a:gd name="connsiteY36" fmla="*/ 201881 h 581891"/>
              <a:gd name="connsiteX37" fmla="*/ 3942608 w 6127853"/>
              <a:gd name="connsiteY37" fmla="*/ 237507 h 581891"/>
              <a:gd name="connsiteX38" fmla="*/ 3990109 w 6127853"/>
              <a:gd name="connsiteY38" fmla="*/ 261257 h 581891"/>
              <a:gd name="connsiteX39" fmla="*/ 4085112 w 6127853"/>
              <a:gd name="connsiteY39" fmla="*/ 285008 h 581891"/>
              <a:gd name="connsiteX40" fmla="*/ 4120738 w 6127853"/>
              <a:gd name="connsiteY40" fmla="*/ 296883 h 581891"/>
              <a:gd name="connsiteX41" fmla="*/ 4168239 w 6127853"/>
              <a:gd name="connsiteY41" fmla="*/ 308759 h 581891"/>
              <a:gd name="connsiteX42" fmla="*/ 4785756 w 6127853"/>
              <a:gd name="connsiteY42" fmla="*/ 296883 h 581891"/>
              <a:gd name="connsiteX43" fmla="*/ 4880758 w 6127853"/>
              <a:gd name="connsiteY43" fmla="*/ 285008 h 581891"/>
              <a:gd name="connsiteX44" fmla="*/ 4999512 w 6127853"/>
              <a:gd name="connsiteY44" fmla="*/ 273133 h 581891"/>
              <a:gd name="connsiteX45" fmla="*/ 5355771 w 6127853"/>
              <a:gd name="connsiteY45" fmla="*/ 261257 h 581891"/>
              <a:gd name="connsiteX46" fmla="*/ 5557652 w 6127853"/>
              <a:gd name="connsiteY46" fmla="*/ 285008 h 581891"/>
              <a:gd name="connsiteX47" fmla="*/ 5759532 w 6127853"/>
              <a:gd name="connsiteY47" fmla="*/ 308759 h 581891"/>
              <a:gd name="connsiteX48" fmla="*/ 6092042 w 6127853"/>
              <a:gd name="connsiteY48" fmla="*/ 332509 h 581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127853" h="581891">
                <a:moveTo>
                  <a:pt x="0" y="570016"/>
                </a:moveTo>
                <a:cubicBezTo>
                  <a:pt x="31668" y="573974"/>
                  <a:pt x="63089" y="581891"/>
                  <a:pt x="95003" y="581891"/>
                </a:cubicBezTo>
                <a:cubicBezTo>
                  <a:pt x="234564" y="581891"/>
                  <a:pt x="342146" y="570219"/>
                  <a:pt x="475013" y="558140"/>
                </a:cubicBezTo>
                <a:cubicBezTo>
                  <a:pt x="498764" y="550223"/>
                  <a:pt x="521285" y="536055"/>
                  <a:pt x="546265" y="534390"/>
                </a:cubicBezTo>
                <a:cubicBezTo>
                  <a:pt x="764089" y="519868"/>
                  <a:pt x="665182" y="528435"/>
                  <a:pt x="843148" y="510639"/>
                </a:cubicBezTo>
                <a:cubicBezTo>
                  <a:pt x="855023" y="506681"/>
                  <a:pt x="866577" y="501579"/>
                  <a:pt x="878774" y="498764"/>
                </a:cubicBezTo>
                <a:cubicBezTo>
                  <a:pt x="918108" y="489687"/>
                  <a:pt x="959230" y="487778"/>
                  <a:pt x="997527" y="475013"/>
                </a:cubicBezTo>
                <a:cubicBezTo>
                  <a:pt x="1117285" y="435095"/>
                  <a:pt x="931503" y="496008"/>
                  <a:pt x="1080654" y="451263"/>
                </a:cubicBezTo>
                <a:cubicBezTo>
                  <a:pt x="1104634" y="444069"/>
                  <a:pt x="1128155" y="435429"/>
                  <a:pt x="1151906" y="427512"/>
                </a:cubicBezTo>
                <a:cubicBezTo>
                  <a:pt x="1271599" y="387614"/>
                  <a:pt x="1085964" y="448482"/>
                  <a:pt x="1235034" y="403761"/>
                </a:cubicBezTo>
                <a:cubicBezTo>
                  <a:pt x="1259014" y="396567"/>
                  <a:pt x="1306286" y="380011"/>
                  <a:pt x="1306286" y="380011"/>
                </a:cubicBezTo>
                <a:cubicBezTo>
                  <a:pt x="1342063" y="356159"/>
                  <a:pt x="1347228" y="350588"/>
                  <a:pt x="1389413" y="332509"/>
                </a:cubicBezTo>
                <a:cubicBezTo>
                  <a:pt x="1400919" y="327578"/>
                  <a:pt x="1413164" y="324592"/>
                  <a:pt x="1425039" y="320634"/>
                </a:cubicBezTo>
                <a:cubicBezTo>
                  <a:pt x="1436914" y="312717"/>
                  <a:pt x="1447623" y="302680"/>
                  <a:pt x="1460665" y="296883"/>
                </a:cubicBezTo>
                <a:cubicBezTo>
                  <a:pt x="1483543" y="286715"/>
                  <a:pt x="1531917" y="273133"/>
                  <a:pt x="1531917" y="273133"/>
                </a:cubicBezTo>
                <a:cubicBezTo>
                  <a:pt x="1543792" y="265216"/>
                  <a:pt x="1554501" y="255179"/>
                  <a:pt x="1567543" y="249382"/>
                </a:cubicBezTo>
                <a:cubicBezTo>
                  <a:pt x="1590421" y="239214"/>
                  <a:pt x="1615044" y="233548"/>
                  <a:pt x="1638795" y="225631"/>
                </a:cubicBezTo>
                <a:lnTo>
                  <a:pt x="1710047" y="201881"/>
                </a:lnTo>
                <a:cubicBezTo>
                  <a:pt x="1721922" y="197922"/>
                  <a:pt x="1735257" y="196948"/>
                  <a:pt x="1745673" y="190005"/>
                </a:cubicBezTo>
                <a:cubicBezTo>
                  <a:pt x="1757548" y="182088"/>
                  <a:pt x="1768181" y="171877"/>
                  <a:pt x="1781299" y="166255"/>
                </a:cubicBezTo>
                <a:cubicBezTo>
                  <a:pt x="1796300" y="159826"/>
                  <a:pt x="1813107" y="158863"/>
                  <a:pt x="1828800" y="154379"/>
                </a:cubicBezTo>
                <a:cubicBezTo>
                  <a:pt x="1910647" y="130994"/>
                  <a:pt x="1807109" y="152057"/>
                  <a:pt x="1935678" y="130629"/>
                </a:cubicBezTo>
                <a:cubicBezTo>
                  <a:pt x="2060710" y="88951"/>
                  <a:pt x="1952126" y="119971"/>
                  <a:pt x="2101932" y="95003"/>
                </a:cubicBezTo>
                <a:cubicBezTo>
                  <a:pt x="2141751" y="88366"/>
                  <a:pt x="2180867" y="77888"/>
                  <a:pt x="2220686" y="71252"/>
                </a:cubicBezTo>
                <a:cubicBezTo>
                  <a:pt x="2244437" y="67294"/>
                  <a:pt x="2268394" y="64422"/>
                  <a:pt x="2291938" y="59377"/>
                </a:cubicBezTo>
                <a:cubicBezTo>
                  <a:pt x="2323855" y="52538"/>
                  <a:pt x="2354370" y="37797"/>
                  <a:pt x="2386940" y="35626"/>
                </a:cubicBezTo>
                <a:lnTo>
                  <a:pt x="2565070" y="23751"/>
                </a:lnTo>
                <a:cubicBezTo>
                  <a:pt x="2600791" y="20774"/>
                  <a:pt x="2636250" y="15121"/>
                  <a:pt x="2671948" y="11876"/>
                </a:cubicBezTo>
                <a:cubicBezTo>
                  <a:pt x="2723348" y="7203"/>
                  <a:pt x="2774867" y="3959"/>
                  <a:pt x="2826327" y="0"/>
                </a:cubicBezTo>
                <a:cubicBezTo>
                  <a:pt x="2861953" y="3959"/>
                  <a:pt x="2897409" y="9992"/>
                  <a:pt x="2933205" y="11876"/>
                </a:cubicBezTo>
                <a:cubicBezTo>
                  <a:pt x="3403863" y="36648"/>
                  <a:pt x="3137392" y="6227"/>
                  <a:pt x="3372592" y="35626"/>
                </a:cubicBezTo>
                <a:cubicBezTo>
                  <a:pt x="3412259" y="48848"/>
                  <a:pt x="3410994" y="49438"/>
                  <a:pt x="3455719" y="59377"/>
                </a:cubicBezTo>
                <a:cubicBezTo>
                  <a:pt x="3499307" y="69063"/>
                  <a:pt x="3521222" y="70714"/>
                  <a:pt x="3562597" y="83127"/>
                </a:cubicBezTo>
                <a:cubicBezTo>
                  <a:pt x="3586577" y="90321"/>
                  <a:pt x="3611457" y="95682"/>
                  <a:pt x="3633849" y="106878"/>
                </a:cubicBezTo>
                <a:cubicBezTo>
                  <a:pt x="3665517" y="122712"/>
                  <a:pt x="3695263" y="143183"/>
                  <a:pt x="3728852" y="154379"/>
                </a:cubicBezTo>
                <a:lnTo>
                  <a:pt x="3835730" y="190005"/>
                </a:lnTo>
                <a:cubicBezTo>
                  <a:pt x="3847605" y="193964"/>
                  <a:pt x="3860940" y="194938"/>
                  <a:pt x="3871356" y="201881"/>
                </a:cubicBezTo>
                <a:cubicBezTo>
                  <a:pt x="3939818" y="247521"/>
                  <a:pt x="3873778" y="208008"/>
                  <a:pt x="3942608" y="237507"/>
                </a:cubicBezTo>
                <a:cubicBezTo>
                  <a:pt x="3958879" y="244480"/>
                  <a:pt x="3973838" y="254284"/>
                  <a:pt x="3990109" y="261257"/>
                </a:cubicBezTo>
                <a:cubicBezTo>
                  <a:pt x="4028118" y="277547"/>
                  <a:pt x="4040493" y="273854"/>
                  <a:pt x="4085112" y="285008"/>
                </a:cubicBezTo>
                <a:cubicBezTo>
                  <a:pt x="4097256" y="288044"/>
                  <a:pt x="4108702" y="293444"/>
                  <a:pt x="4120738" y="296883"/>
                </a:cubicBezTo>
                <a:cubicBezTo>
                  <a:pt x="4136431" y="301367"/>
                  <a:pt x="4152405" y="304800"/>
                  <a:pt x="4168239" y="308759"/>
                </a:cubicBezTo>
                <a:lnTo>
                  <a:pt x="4785756" y="296883"/>
                </a:lnTo>
                <a:cubicBezTo>
                  <a:pt x="4817652" y="295820"/>
                  <a:pt x="4849039" y="288532"/>
                  <a:pt x="4880758" y="285008"/>
                </a:cubicBezTo>
                <a:cubicBezTo>
                  <a:pt x="4920297" y="280615"/>
                  <a:pt x="4959780" y="275120"/>
                  <a:pt x="4999512" y="273133"/>
                </a:cubicBezTo>
                <a:cubicBezTo>
                  <a:pt x="5118183" y="267199"/>
                  <a:pt x="5237018" y="265216"/>
                  <a:pt x="5355771" y="261257"/>
                </a:cubicBezTo>
                <a:cubicBezTo>
                  <a:pt x="5459729" y="287248"/>
                  <a:pt x="5366806" y="266833"/>
                  <a:pt x="5557652" y="285008"/>
                </a:cubicBezTo>
                <a:cubicBezTo>
                  <a:pt x="5610041" y="289997"/>
                  <a:pt x="5708748" y="306086"/>
                  <a:pt x="5759532" y="308759"/>
                </a:cubicBezTo>
                <a:cubicBezTo>
                  <a:pt x="6103477" y="326862"/>
                  <a:pt x="6185432" y="239119"/>
                  <a:pt x="6092042" y="332509"/>
                </a:cubicBezTo>
              </a:path>
            </a:pathLst>
          </a:custGeom>
          <a:noFill/>
          <a:ln w="38100">
            <a:solidFill>
              <a:schemeClr val="accent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4CD551E-36CC-4E42-B695-C06CF8F91E9A}"/>
              </a:ext>
            </a:extLst>
          </p:cNvPr>
          <p:cNvSpPr/>
          <p:nvPr/>
        </p:nvSpPr>
        <p:spPr>
          <a:xfrm>
            <a:off x="4655127" y="3503221"/>
            <a:ext cx="1995055" cy="154379"/>
          </a:xfrm>
          <a:custGeom>
            <a:avLst/>
            <a:gdLst>
              <a:gd name="connsiteX0" fmla="*/ 0 w 1995055"/>
              <a:gd name="connsiteY0" fmla="*/ 59376 h 154379"/>
              <a:gd name="connsiteX1" fmla="*/ 451263 w 1995055"/>
              <a:gd name="connsiteY1" fmla="*/ 83127 h 154379"/>
              <a:gd name="connsiteX2" fmla="*/ 558141 w 1995055"/>
              <a:gd name="connsiteY2" fmla="*/ 71252 h 154379"/>
              <a:gd name="connsiteX3" fmla="*/ 807522 w 1995055"/>
              <a:gd name="connsiteY3" fmla="*/ 47501 h 154379"/>
              <a:gd name="connsiteX4" fmla="*/ 914400 w 1995055"/>
              <a:gd name="connsiteY4" fmla="*/ 35626 h 154379"/>
              <a:gd name="connsiteX5" fmla="*/ 973777 w 1995055"/>
              <a:gd name="connsiteY5" fmla="*/ 23750 h 154379"/>
              <a:gd name="connsiteX6" fmla="*/ 1258785 w 1995055"/>
              <a:gd name="connsiteY6" fmla="*/ 0 h 154379"/>
              <a:gd name="connsiteX7" fmla="*/ 1436915 w 1995055"/>
              <a:gd name="connsiteY7" fmla="*/ 11875 h 154379"/>
              <a:gd name="connsiteX8" fmla="*/ 1484416 w 1995055"/>
              <a:gd name="connsiteY8" fmla="*/ 23750 h 154379"/>
              <a:gd name="connsiteX9" fmla="*/ 1626920 w 1995055"/>
              <a:gd name="connsiteY9" fmla="*/ 59376 h 154379"/>
              <a:gd name="connsiteX10" fmla="*/ 1674421 w 1995055"/>
              <a:gd name="connsiteY10" fmla="*/ 71252 h 154379"/>
              <a:gd name="connsiteX11" fmla="*/ 1721922 w 1995055"/>
              <a:gd name="connsiteY11" fmla="*/ 95002 h 154379"/>
              <a:gd name="connsiteX12" fmla="*/ 1757548 w 1995055"/>
              <a:gd name="connsiteY12" fmla="*/ 106878 h 154379"/>
              <a:gd name="connsiteX13" fmla="*/ 1793174 w 1995055"/>
              <a:gd name="connsiteY13" fmla="*/ 130628 h 154379"/>
              <a:gd name="connsiteX14" fmla="*/ 1935678 w 1995055"/>
              <a:gd name="connsiteY14" fmla="*/ 154379 h 154379"/>
              <a:gd name="connsiteX15" fmla="*/ 1995055 w 1995055"/>
              <a:gd name="connsiteY15" fmla="*/ 154379 h 154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95055" h="154379">
                <a:moveTo>
                  <a:pt x="0" y="59376"/>
                </a:moveTo>
                <a:cubicBezTo>
                  <a:pt x="181425" y="77519"/>
                  <a:pt x="211939" y="83127"/>
                  <a:pt x="451263" y="83127"/>
                </a:cubicBezTo>
                <a:cubicBezTo>
                  <a:pt x="487108" y="83127"/>
                  <a:pt x="522443" y="74497"/>
                  <a:pt x="558141" y="71252"/>
                </a:cubicBezTo>
                <a:cubicBezTo>
                  <a:pt x="906770" y="39558"/>
                  <a:pt x="560869" y="76518"/>
                  <a:pt x="807522" y="47501"/>
                </a:cubicBezTo>
                <a:cubicBezTo>
                  <a:pt x="843122" y="43313"/>
                  <a:pt x="878915" y="40695"/>
                  <a:pt x="914400" y="35626"/>
                </a:cubicBezTo>
                <a:cubicBezTo>
                  <a:pt x="934381" y="32771"/>
                  <a:pt x="953700" y="25827"/>
                  <a:pt x="973777" y="23750"/>
                </a:cubicBezTo>
                <a:cubicBezTo>
                  <a:pt x="1068603" y="13940"/>
                  <a:pt x="1258785" y="0"/>
                  <a:pt x="1258785" y="0"/>
                </a:cubicBezTo>
                <a:cubicBezTo>
                  <a:pt x="1318162" y="3958"/>
                  <a:pt x="1377733" y="5646"/>
                  <a:pt x="1436915" y="11875"/>
                </a:cubicBezTo>
                <a:cubicBezTo>
                  <a:pt x="1453146" y="13584"/>
                  <a:pt x="1468484" y="20209"/>
                  <a:pt x="1484416" y="23750"/>
                </a:cubicBezTo>
                <a:cubicBezTo>
                  <a:pt x="1629055" y="55893"/>
                  <a:pt x="1442995" y="9215"/>
                  <a:pt x="1626920" y="59376"/>
                </a:cubicBezTo>
                <a:cubicBezTo>
                  <a:pt x="1642666" y="63670"/>
                  <a:pt x="1659139" y="65521"/>
                  <a:pt x="1674421" y="71252"/>
                </a:cubicBezTo>
                <a:cubicBezTo>
                  <a:pt x="1690996" y="77468"/>
                  <a:pt x="1705651" y="88029"/>
                  <a:pt x="1721922" y="95002"/>
                </a:cubicBezTo>
                <a:cubicBezTo>
                  <a:pt x="1733428" y="99933"/>
                  <a:pt x="1746352" y="101280"/>
                  <a:pt x="1757548" y="106878"/>
                </a:cubicBezTo>
                <a:cubicBezTo>
                  <a:pt x="1770313" y="113261"/>
                  <a:pt x="1780056" y="125006"/>
                  <a:pt x="1793174" y="130628"/>
                </a:cubicBezTo>
                <a:cubicBezTo>
                  <a:pt x="1825486" y="144476"/>
                  <a:pt x="1914722" y="151760"/>
                  <a:pt x="1935678" y="154379"/>
                </a:cubicBezTo>
                <a:cubicBezTo>
                  <a:pt x="1988610" y="141146"/>
                  <a:pt x="1971638" y="130964"/>
                  <a:pt x="1995055" y="154379"/>
                </a:cubicBezTo>
              </a:path>
            </a:pathLst>
          </a:custGeom>
          <a:noFill/>
          <a:ln w="38100">
            <a:solidFill>
              <a:srgbClr val="E4754F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0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6" grpId="1" animBg="1"/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EC2B72-8A3C-B74E-BD54-6323F8176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2515" y="2067551"/>
            <a:ext cx="13008742" cy="35363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AF70A5-95B7-5149-A0B1-DC8A0EFC9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4704"/>
            <a:ext cx="10515600" cy="825984"/>
          </a:xfrm>
        </p:spPr>
        <p:txBody>
          <a:bodyPr/>
          <a:lstStyle/>
          <a:p>
            <a:r>
              <a:rPr lang="en-US" dirty="0"/>
              <a:t>Exercise: </a:t>
            </a:r>
            <a:r>
              <a:rPr lang="en-US" i="1" dirty="0"/>
              <a:t>Find all words with given prefix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88D32-66F0-4E48-A1BA-73C378E2C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22" y="1837500"/>
            <a:ext cx="10515600" cy="43513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Find words beginning with "ap"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2A0253-20D5-5440-ACEF-A42B22833E17}"/>
              </a:ext>
            </a:extLst>
          </p:cNvPr>
          <p:cNvSpPr txBox="1"/>
          <p:nvPr/>
        </p:nvSpPr>
        <p:spPr>
          <a:xfrm>
            <a:off x="-46384" y="6519445"/>
            <a:ext cx="7023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3"/>
              </a:rPr>
              <a:t>https://github.com/parrt/msds689/blob/master/notes/code/prefix_trie.py</a:t>
            </a:r>
            <a:endParaRPr lang="en-US" sz="1600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F5F7FFE6-7F3D-F84B-A1B8-9BB4C7BE63F5}"/>
              </a:ext>
            </a:extLst>
          </p:cNvPr>
          <p:cNvSpPr/>
          <p:nvPr/>
        </p:nvSpPr>
        <p:spPr>
          <a:xfrm>
            <a:off x="546265" y="3431969"/>
            <a:ext cx="4085112" cy="807522"/>
          </a:xfrm>
          <a:custGeom>
            <a:avLst/>
            <a:gdLst>
              <a:gd name="connsiteX0" fmla="*/ 0 w 4085112"/>
              <a:gd name="connsiteY0" fmla="*/ 688769 h 807522"/>
              <a:gd name="connsiteX1" fmla="*/ 118753 w 4085112"/>
              <a:gd name="connsiteY1" fmla="*/ 748145 h 807522"/>
              <a:gd name="connsiteX2" fmla="*/ 320634 w 4085112"/>
              <a:gd name="connsiteY2" fmla="*/ 771896 h 807522"/>
              <a:gd name="connsiteX3" fmla="*/ 570016 w 4085112"/>
              <a:gd name="connsiteY3" fmla="*/ 807522 h 807522"/>
              <a:gd name="connsiteX4" fmla="*/ 653143 w 4085112"/>
              <a:gd name="connsiteY4" fmla="*/ 795647 h 807522"/>
              <a:gd name="connsiteX5" fmla="*/ 831273 w 4085112"/>
              <a:gd name="connsiteY5" fmla="*/ 783771 h 807522"/>
              <a:gd name="connsiteX6" fmla="*/ 950026 w 4085112"/>
              <a:gd name="connsiteY6" fmla="*/ 760021 h 807522"/>
              <a:gd name="connsiteX7" fmla="*/ 1104405 w 4085112"/>
              <a:gd name="connsiteY7" fmla="*/ 724395 h 807522"/>
              <a:gd name="connsiteX8" fmla="*/ 1140031 w 4085112"/>
              <a:gd name="connsiteY8" fmla="*/ 712519 h 807522"/>
              <a:gd name="connsiteX9" fmla="*/ 1377538 w 4085112"/>
              <a:gd name="connsiteY9" fmla="*/ 653143 h 807522"/>
              <a:gd name="connsiteX10" fmla="*/ 1413164 w 4085112"/>
              <a:gd name="connsiteY10" fmla="*/ 641267 h 807522"/>
              <a:gd name="connsiteX11" fmla="*/ 1448790 w 4085112"/>
              <a:gd name="connsiteY11" fmla="*/ 629392 h 807522"/>
              <a:gd name="connsiteX12" fmla="*/ 1484416 w 4085112"/>
              <a:gd name="connsiteY12" fmla="*/ 605641 h 807522"/>
              <a:gd name="connsiteX13" fmla="*/ 1603169 w 4085112"/>
              <a:gd name="connsiteY13" fmla="*/ 570015 h 807522"/>
              <a:gd name="connsiteX14" fmla="*/ 1662545 w 4085112"/>
              <a:gd name="connsiteY14" fmla="*/ 546265 h 807522"/>
              <a:gd name="connsiteX15" fmla="*/ 1769423 w 4085112"/>
              <a:gd name="connsiteY15" fmla="*/ 510639 h 807522"/>
              <a:gd name="connsiteX16" fmla="*/ 1805049 w 4085112"/>
              <a:gd name="connsiteY16" fmla="*/ 498763 h 807522"/>
              <a:gd name="connsiteX17" fmla="*/ 1840675 w 4085112"/>
              <a:gd name="connsiteY17" fmla="*/ 486888 h 807522"/>
              <a:gd name="connsiteX18" fmla="*/ 1888177 w 4085112"/>
              <a:gd name="connsiteY18" fmla="*/ 463137 h 807522"/>
              <a:gd name="connsiteX19" fmla="*/ 1959429 w 4085112"/>
              <a:gd name="connsiteY19" fmla="*/ 439387 h 807522"/>
              <a:gd name="connsiteX20" fmla="*/ 1995054 w 4085112"/>
              <a:gd name="connsiteY20" fmla="*/ 427512 h 807522"/>
              <a:gd name="connsiteX21" fmla="*/ 2030680 w 4085112"/>
              <a:gd name="connsiteY21" fmla="*/ 415636 h 807522"/>
              <a:gd name="connsiteX22" fmla="*/ 2066306 w 4085112"/>
              <a:gd name="connsiteY22" fmla="*/ 391886 h 807522"/>
              <a:gd name="connsiteX23" fmla="*/ 2173184 w 4085112"/>
              <a:gd name="connsiteY23" fmla="*/ 380010 h 807522"/>
              <a:gd name="connsiteX24" fmla="*/ 2244436 w 4085112"/>
              <a:gd name="connsiteY24" fmla="*/ 368135 h 807522"/>
              <a:gd name="connsiteX25" fmla="*/ 2280062 w 4085112"/>
              <a:gd name="connsiteY25" fmla="*/ 356260 h 807522"/>
              <a:gd name="connsiteX26" fmla="*/ 2458192 w 4085112"/>
              <a:gd name="connsiteY26" fmla="*/ 344384 h 807522"/>
              <a:gd name="connsiteX27" fmla="*/ 2565070 w 4085112"/>
              <a:gd name="connsiteY27" fmla="*/ 332509 h 807522"/>
              <a:gd name="connsiteX28" fmla="*/ 2897579 w 4085112"/>
              <a:gd name="connsiteY28" fmla="*/ 344384 h 807522"/>
              <a:gd name="connsiteX29" fmla="*/ 2968831 w 4085112"/>
              <a:gd name="connsiteY29" fmla="*/ 368135 h 807522"/>
              <a:gd name="connsiteX30" fmla="*/ 3016332 w 4085112"/>
              <a:gd name="connsiteY30" fmla="*/ 380010 h 807522"/>
              <a:gd name="connsiteX31" fmla="*/ 3135086 w 4085112"/>
              <a:gd name="connsiteY31" fmla="*/ 368135 h 807522"/>
              <a:gd name="connsiteX32" fmla="*/ 3301340 w 4085112"/>
              <a:gd name="connsiteY32" fmla="*/ 356260 h 807522"/>
              <a:gd name="connsiteX33" fmla="*/ 3348841 w 4085112"/>
              <a:gd name="connsiteY33" fmla="*/ 344384 h 807522"/>
              <a:gd name="connsiteX34" fmla="*/ 3420093 w 4085112"/>
              <a:gd name="connsiteY34" fmla="*/ 320634 h 807522"/>
              <a:gd name="connsiteX35" fmla="*/ 3526971 w 4085112"/>
              <a:gd name="connsiteY35" fmla="*/ 273132 h 807522"/>
              <a:gd name="connsiteX36" fmla="*/ 3562597 w 4085112"/>
              <a:gd name="connsiteY36" fmla="*/ 261257 h 807522"/>
              <a:gd name="connsiteX37" fmla="*/ 3598223 w 4085112"/>
              <a:gd name="connsiteY37" fmla="*/ 249382 h 807522"/>
              <a:gd name="connsiteX38" fmla="*/ 3669475 w 4085112"/>
              <a:gd name="connsiteY38" fmla="*/ 213756 h 807522"/>
              <a:gd name="connsiteX39" fmla="*/ 3740727 w 4085112"/>
              <a:gd name="connsiteY39" fmla="*/ 178130 h 807522"/>
              <a:gd name="connsiteX40" fmla="*/ 3811979 w 4085112"/>
              <a:gd name="connsiteY40" fmla="*/ 142504 h 807522"/>
              <a:gd name="connsiteX41" fmla="*/ 3883231 w 4085112"/>
              <a:gd name="connsiteY41" fmla="*/ 106878 h 807522"/>
              <a:gd name="connsiteX42" fmla="*/ 3954483 w 4085112"/>
              <a:gd name="connsiteY42" fmla="*/ 59376 h 807522"/>
              <a:gd name="connsiteX43" fmla="*/ 3990109 w 4085112"/>
              <a:gd name="connsiteY43" fmla="*/ 35626 h 807522"/>
              <a:gd name="connsiteX44" fmla="*/ 4085112 w 4085112"/>
              <a:gd name="connsiteY44" fmla="*/ 0 h 807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4085112" h="807522">
                <a:moveTo>
                  <a:pt x="0" y="688769"/>
                </a:moveTo>
                <a:cubicBezTo>
                  <a:pt x="24816" y="702949"/>
                  <a:pt x="79985" y="741684"/>
                  <a:pt x="118753" y="748145"/>
                </a:cubicBezTo>
                <a:cubicBezTo>
                  <a:pt x="272687" y="773801"/>
                  <a:pt x="176408" y="746444"/>
                  <a:pt x="320634" y="771896"/>
                </a:cubicBezTo>
                <a:cubicBezTo>
                  <a:pt x="549406" y="812267"/>
                  <a:pt x="292712" y="784414"/>
                  <a:pt x="570016" y="807522"/>
                </a:cubicBezTo>
                <a:cubicBezTo>
                  <a:pt x="597725" y="803564"/>
                  <a:pt x="625268" y="798181"/>
                  <a:pt x="653143" y="795647"/>
                </a:cubicBezTo>
                <a:cubicBezTo>
                  <a:pt x="712407" y="790259"/>
                  <a:pt x="772188" y="790861"/>
                  <a:pt x="831273" y="783771"/>
                </a:cubicBezTo>
                <a:cubicBezTo>
                  <a:pt x="871354" y="778961"/>
                  <a:pt x="910442" y="767938"/>
                  <a:pt x="950026" y="760021"/>
                </a:cubicBezTo>
                <a:cubicBezTo>
                  <a:pt x="997114" y="750603"/>
                  <a:pt x="1061458" y="738712"/>
                  <a:pt x="1104405" y="724395"/>
                </a:cubicBezTo>
                <a:cubicBezTo>
                  <a:pt x="1116280" y="720436"/>
                  <a:pt x="1127846" y="715386"/>
                  <a:pt x="1140031" y="712519"/>
                </a:cubicBezTo>
                <a:cubicBezTo>
                  <a:pt x="1371618" y="658027"/>
                  <a:pt x="1234472" y="700832"/>
                  <a:pt x="1377538" y="653143"/>
                </a:cubicBezTo>
                <a:lnTo>
                  <a:pt x="1413164" y="641267"/>
                </a:lnTo>
                <a:lnTo>
                  <a:pt x="1448790" y="629392"/>
                </a:lnTo>
                <a:cubicBezTo>
                  <a:pt x="1460665" y="621475"/>
                  <a:pt x="1471374" y="611438"/>
                  <a:pt x="1484416" y="605641"/>
                </a:cubicBezTo>
                <a:cubicBezTo>
                  <a:pt x="1566989" y="568942"/>
                  <a:pt x="1534093" y="593040"/>
                  <a:pt x="1603169" y="570015"/>
                </a:cubicBezTo>
                <a:cubicBezTo>
                  <a:pt x="1623392" y="563274"/>
                  <a:pt x="1642512" y="553550"/>
                  <a:pt x="1662545" y="546265"/>
                </a:cubicBezTo>
                <a:cubicBezTo>
                  <a:pt x="1662600" y="546245"/>
                  <a:pt x="1751582" y="516586"/>
                  <a:pt x="1769423" y="510639"/>
                </a:cubicBezTo>
                <a:lnTo>
                  <a:pt x="1805049" y="498763"/>
                </a:lnTo>
                <a:cubicBezTo>
                  <a:pt x="1816924" y="494805"/>
                  <a:pt x="1829479" y="492486"/>
                  <a:pt x="1840675" y="486888"/>
                </a:cubicBezTo>
                <a:cubicBezTo>
                  <a:pt x="1856509" y="478971"/>
                  <a:pt x="1871740" y="469712"/>
                  <a:pt x="1888177" y="463137"/>
                </a:cubicBezTo>
                <a:cubicBezTo>
                  <a:pt x="1911422" y="453839"/>
                  <a:pt x="1935678" y="447304"/>
                  <a:pt x="1959429" y="439387"/>
                </a:cubicBezTo>
                <a:lnTo>
                  <a:pt x="1995054" y="427512"/>
                </a:lnTo>
                <a:cubicBezTo>
                  <a:pt x="2006929" y="423553"/>
                  <a:pt x="2020264" y="422579"/>
                  <a:pt x="2030680" y="415636"/>
                </a:cubicBezTo>
                <a:cubicBezTo>
                  <a:pt x="2042555" y="407719"/>
                  <a:pt x="2052460" y="395348"/>
                  <a:pt x="2066306" y="391886"/>
                </a:cubicBezTo>
                <a:cubicBezTo>
                  <a:pt x="2101081" y="383192"/>
                  <a:pt x="2137653" y="384748"/>
                  <a:pt x="2173184" y="380010"/>
                </a:cubicBezTo>
                <a:cubicBezTo>
                  <a:pt x="2197051" y="376828"/>
                  <a:pt x="2220931" y="373358"/>
                  <a:pt x="2244436" y="368135"/>
                </a:cubicBezTo>
                <a:cubicBezTo>
                  <a:pt x="2256656" y="365420"/>
                  <a:pt x="2267621" y="357642"/>
                  <a:pt x="2280062" y="356260"/>
                </a:cubicBezTo>
                <a:cubicBezTo>
                  <a:pt x="2339207" y="349688"/>
                  <a:pt x="2398889" y="349326"/>
                  <a:pt x="2458192" y="344384"/>
                </a:cubicBezTo>
                <a:cubicBezTo>
                  <a:pt x="2493913" y="341407"/>
                  <a:pt x="2529444" y="336467"/>
                  <a:pt x="2565070" y="332509"/>
                </a:cubicBezTo>
                <a:cubicBezTo>
                  <a:pt x="2675906" y="336467"/>
                  <a:pt x="2787101" y="334636"/>
                  <a:pt x="2897579" y="344384"/>
                </a:cubicBezTo>
                <a:cubicBezTo>
                  <a:pt x="2922518" y="346584"/>
                  <a:pt x="2944543" y="362063"/>
                  <a:pt x="2968831" y="368135"/>
                </a:cubicBezTo>
                <a:lnTo>
                  <a:pt x="3016332" y="380010"/>
                </a:lnTo>
                <a:lnTo>
                  <a:pt x="3135086" y="368135"/>
                </a:lnTo>
                <a:cubicBezTo>
                  <a:pt x="3190453" y="363521"/>
                  <a:pt x="3246121" y="362396"/>
                  <a:pt x="3301340" y="356260"/>
                </a:cubicBezTo>
                <a:cubicBezTo>
                  <a:pt x="3317561" y="354458"/>
                  <a:pt x="3333208" y="349074"/>
                  <a:pt x="3348841" y="344384"/>
                </a:cubicBezTo>
                <a:cubicBezTo>
                  <a:pt x="3372820" y="337190"/>
                  <a:pt x="3420093" y="320634"/>
                  <a:pt x="3420093" y="320634"/>
                </a:cubicBezTo>
                <a:cubicBezTo>
                  <a:pt x="3476549" y="282996"/>
                  <a:pt x="3442180" y="301396"/>
                  <a:pt x="3526971" y="273132"/>
                </a:cubicBezTo>
                <a:lnTo>
                  <a:pt x="3562597" y="261257"/>
                </a:lnTo>
                <a:lnTo>
                  <a:pt x="3598223" y="249382"/>
                </a:lnTo>
                <a:cubicBezTo>
                  <a:pt x="3700323" y="181315"/>
                  <a:pt x="3571143" y="262922"/>
                  <a:pt x="3669475" y="213756"/>
                </a:cubicBezTo>
                <a:cubicBezTo>
                  <a:pt x="3761558" y="167715"/>
                  <a:pt x="3651180" y="207978"/>
                  <a:pt x="3740727" y="178130"/>
                </a:cubicBezTo>
                <a:cubicBezTo>
                  <a:pt x="3842827" y="110063"/>
                  <a:pt x="3713647" y="191670"/>
                  <a:pt x="3811979" y="142504"/>
                </a:cubicBezTo>
                <a:cubicBezTo>
                  <a:pt x="3904062" y="96463"/>
                  <a:pt x="3793684" y="136726"/>
                  <a:pt x="3883231" y="106878"/>
                </a:cubicBezTo>
                <a:lnTo>
                  <a:pt x="3954483" y="59376"/>
                </a:lnTo>
                <a:cubicBezTo>
                  <a:pt x="3966358" y="51459"/>
                  <a:pt x="3976569" y="40139"/>
                  <a:pt x="3990109" y="35626"/>
                </a:cubicBezTo>
                <a:cubicBezTo>
                  <a:pt x="4069758" y="9076"/>
                  <a:pt x="4038968" y="23071"/>
                  <a:pt x="4085112" y="0"/>
                </a:cubicBezTo>
              </a:path>
            </a:pathLst>
          </a:custGeom>
          <a:noFill/>
          <a:ln w="38100">
            <a:solidFill>
              <a:srgbClr val="00B05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A5C413D-DEBB-9F45-86A7-FE8BE8C297CF}"/>
              </a:ext>
            </a:extLst>
          </p:cNvPr>
          <p:cNvSpPr/>
          <p:nvPr/>
        </p:nvSpPr>
        <p:spPr>
          <a:xfrm>
            <a:off x="4643252" y="2933205"/>
            <a:ext cx="6127853" cy="581891"/>
          </a:xfrm>
          <a:custGeom>
            <a:avLst/>
            <a:gdLst>
              <a:gd name="connsiteX0" fmla="*/ 0 w 6127853"/>
              <a:gd name="connsiteY0" fmla="*/ 570016 h 581891"/>
              <a:gd name="connsiteX1" fmla="*/ 95003 w 6127853"/>
              <a:gd name="connsiteY1" fmla="*/ 581891 h 581891"/>
              <a:gd name="connsiteX2" fmla="*/ 475013 w 6127853"/>
              <a:gd name="connsiteY2" fmla="*/ 558140 h 581891"/>
              <a:gd name="connsiteX3" fmla="*/ 546265 w 6127853"/>
              <a:gd name="connsiteY3" fmla="*/ 534390 h 581891"/>
              <a:gd name="connsiteX4" fmla="*/ 843148 w 6127853"/>
              <a:gd name="connsiteY4" fmla="*/ 510639 h 581891"/>
              <a:gd name="connsiteX5" fmla="*/ 878774 w 6127853"/>
              <a:gd name="connsiteY5" fmla="*/ 498764 h 581891"/>
              <a:gd name="connsiteX6" fmla="*/ 997527 w 6127853"/>
              <a:gd name="connsiteY6" fmla="*/ 475013 h 581891"/>
              <a:gd name="connsiteX7" fmla="*/ 1080654 w 6127853"/>
              <a:gd name="connsiteY7" fmla="*/ 451263 h 581891"/>
              <a:gd name="connsiteX8" fmla="*/ 1151906 w 6127853"/>
              <a:gd name="connsiteY8" fmla="*/ 427512 h 581891"/>
              <a:gd name="connsiteX9" fmla="*/ 1235034 w 6127853"/>
              <a:gd name="connsiteY9" fmla="*/ 403761 h 581891"/>
              <a:gd name="connsiteX10" fmla="*/ 1306286 w 6127853"/>
              <a:gd name="connsiteY10" fmla="*/ 380011 h 581891"/>
              <a:gd name="connsiteX11" fmla="*/ 1389413 w 6127853"/>
              <a:gd name="connsiteY11" fmla="*/ 332509 h 581891"/>
              <a:gd name="connsiteX12" fmla="*/ 1425039 w 6127853"/>
              <a:gd name="connsiteY12" fmla="*/ 320634 h 581891"/>
              <a:gd name="connsiteX13" fmla="*/ 1460665 w 6127853"/>
              <a:gd name="connsiteY13" fmla="*/ 296883 h 581891"/>
              <a:gd name="connsiteX14" fmla="*/ 1531917 w 6127853"/>
              <a:gd name="connsiteY14" fmla="*/ 273133 h 581891"/>
              <a:gd name="connsiteX15" fmla="*/ 1567543 w 6127853"/>
              <a:gd name="connsiteY15" fmla="*/ 249382 h 581891"/>
              <a:gd name="connsiteX16" fmla="*/ 1638795 w 6127853"/>
              <a:gd name="connsiteY16" fmla="*/ 225631 h 581891"/>
              <a:gd name="connsiteX17" fmla="*/ 1710047 w 6127853"/>
              <a:gd name="connsiteY17" fmla="*/ 201881 h 581891"/>
              <a:gd name="connsiteX18" fmla="*/ 1745673 w 6127853"/>
              <a:gd name="connsiteY18" fmla="*/ 190005 h 581891"/>
              <a:gd name="connsiteX19" fmla="*/ 1781299 w 6127853"/>
              <a:gd name="connsiteY19" fmla="*/ 166255 h 581891"/>
              <a:gd name="connsiteX20" fmla="*/ 1828800 w 6127853"/>
              <a:gd name="connsiteY20" fmla="*/ 154379 h 581891"/>
              <a:gd name="connsiteX21" fmla="*/ 1935678 w 6127853"/>
              <a:gd name="connsiteY21" fmla="*/ 130629 h 581891"/>
              <a:gd name="connsiteX22" fmla="*/ 2101932 w 6127853"/>
              <a:gd name="connsiteY22" fmla="*/ 95003 h 581891"/>
              <a:gd name="connsiteX23" fmla="*/ 2220686 w 6127853"/>
              <a:gd name="connsiteY23" fmla="*/ 71252 h 581891"/>
              <a:gd name="connsiteX24" fmla="*/ 2291938 w 6127853"/>
              <a:gd name="connsiteY24" fmla="*/ 59377 h 581891"/>
              <a:gd name="connsiteX25" fmla="*/ 2386940 w 6127853"/>
              <a:gd name="connsiteY25" fmla="*/ 35626 h 581891"/>
              <a:gd name="connsiteX26" fmla="*/ 2565070 w 6127853"/>
              <a:gd name="connsiteY26" fmla="*/ 23751 h 581891"/>
              <a:gd name="connsiteX27" fmla="*/ 2671948 w 6127853"/>
              <a:gd name="connsiteY27" fmla="*/ 11876 h 581891"/>
              <a:gd name="connsiteX28" fmla="*/ 2826327 w 6127853"/>
              <a:gd name="connsiteY28" fmla="*/ 0 h 581891"/>
              <a:gd name="connsiteX29" fmla="*/ 2933205 w 6127853"/>
              <a:gd name="connsiteY29" fmla="*/ 11876 h 581891"/>
              <a:gd name="connsiteX30" fmla="*/ 3372592 w 6127853"/>
              <a:gd name="connsiteY30" fmla="*/ 35626 h 581891"/>
              <a:gd name="connsiteX31" fmla="*/ 3455719 w 6127853"/>
              <a:gd name="connsiteY31" fmla="*/ 59377 h 581891"/>
              <a:gd name="connsiteX32" fmla="*/ 3562597 w 6127853"/>
              <a:gd name="connsiteY32" fmla="*/ 83127 h 581891"/>
              <a:gd name="connsiteX33" fmla="*/ 3633849 w 6127853"/>
              <a:gd name="connsiteY33" fmla="*/ 106878 h 581891"/>
              <a:gd name="connsiteX34" fmla="*/ 3728852 w 6127853"/>
              <a:gd name="connsiteY34" fmla="*/ 154379 h 581891"/>
              <a:gd name="connsiteX35" fmla="*/ 3835730 w 6127853"/>
              <a:gd name="connsiteY35" fmla="*/ 190005 h 581891"/>
              <a:gd name="connsiteX36" fmla="*/ 3871356 w 6127853"/>
              <a:gd name="connsiteY36" fmla="*/ 201881 h 581891"/>
              <a:gd name="connsiteX37" fmla="*/ 3942608 w 6127853"/>
              <a:gd name="connsiteY37" fmla="*/ 237507 h 581891"/>
              <a:gd name="connsiteX38" fmla="*/ 3990109 w 6127853"/>
              <a:gd name="connsiteY38" fmla="*/ 261257 h 581891"/>
              <a:gd name="connsiteX39" fmla="*/ 4085112 w 6127853"/>
              <a:gd name="connsiteY39" fmla="*/ 285008 h 581891"/>
              <a:gd name="connsiteX40" fmla="*/ 4120738 w 6127853"/>
              <a:gd name="connsiteY40" fmla="*/ 296883 h 581891"/>
              <a:gd name="connsiteX41" fmla="*/ 4168239 w 6127853"/>
              <a:gd name="connsiteY41" fmla="*/ 308759 h 581891"/>
              <a:gd name="connsiteX42" fmla="*/ 4785756 w 6127853"/>
              <a:gd name="connsiteY42" fmla="*/ 296883 h 581891"/>
              <a:gd name="connsiteX43" fmla="*/ 4880758 w 6127853"/>
              <a:gd name="connsiteY43" fmla="*/ 285008 h 581891"/>
              <a:gd name="connsiteX44" fmla="*/ 4999512 w 6127853"/>
              <a:gd name="connsiteY44" fmla="*/ 273133 h 581891"/>
              <a:gd name="connsiteX45" fmla="*/ 5355771 w 6127853"/>
              <a:gd name="connsiteY45" fmla="*/ 261257 h 581891"/>
              <a:gd name="connsiteX46" fmla="*/ 5557652 w 6127853"/>
              <a:gd name="connsiteY46" fmla="*/ 285008 h 581891"/>
              <a:gd name="connsiteX47" fmla="*/ 5759532 w 6127853"/>
              <a:gd name="connsiteY47" fmla="*/ 308759 h 581891"/>
              <a:gd name="connsiteX48" fmla="*/ 6092042 w 6127853"/>
              <a:gd name="connsiteY48" fmla="*/ 332509 h 581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127853" h="581891">
                <a:moveTo>
                  <a:pt x="0" y="570016"/>
                </a:moveTo>
                <a:cubicBezTo>
                  <a:pt x="31668" y="573974"/>
                  <a:pt x="63089" y="581891"/>
                  <a:pt x="95003" y="581891"/>
                </a:cubicBezTo>
                <a:cubicBezTo>
                  <a:pt x="234564" y="581891"/>
                  <a:pt x="342146" y="570219"/>
                  <a:pt x="475013" y="558140"/>
                </a:cubicBezTo>
                <a:cubicBezTo>
                  <a:pt x="498764" y="550223"/>
                  <a:pt x="521285" y="536055"/>
                  <a:pt x="546265" y="534390"/>
                </a:cubicBezTo>
                <a:cubicBezTo>
                  <a:pt x="764089" y="519868"/>
                  <a:pt x="665182" y="528435"/>
                  <a:pt x="843148" y="510639"/>
                </a:cubicBezTo>
                <a:cubicBezTo>
                  <a:pt x="855023" y="506681"/>
                  <a:pt x="866577" y="501579"/>
                  <a:pt x="878774" y="498764"/>
                </a:cubicBezTo>
                <a:cubicBezTo>
                  <a:pt x="918108" y="489687"/>
                  <a:pt x="959230" y="487778"/>
                  <a:pt x="997527" y="475013"/>
                </a:cubicBezTo>
                <a:cubicBezTo>
                  <a:pt x="1117285" y="435095"/>
                  <a:pt x="931503" y="496008"/>
                  <a:pt x="1080654" y="451263"/>
                </a:cubicBezTo>
                <a:cubicBezTo>
                  <a:pt x="1104634" y="444069"/>
                  <a:pt x="1128155" y="435429"/>
                  <a:pt x="1151906" y="427512"/>
                </a:cubicBezTo>
                <a:cubicBezTo>
                  <a:pt x="1271599" y="387614"/>
                  <a:pt x="1085964" y="448482"/>
                  <a:pt x="1235034" y="403761"/>
                </a:cubicBezTo>
                <a:cubicBezTo>
                  <a:pt x="1259014" y="396567"/>
                  <a:pt x="1306286" y="380011"/>
                  <a:pt x="1306286" y="380011"/>
                </a:cubicBezTo>
                <a:cubicBezTo>
                  <a:pt x="1342063" y="356159"/>
                  <a:pt x="1347228" y="350588"/>
                  <a:pt x="1389413" y="332509"/>
                </a:cubicBezTo>
                <a:cubicBezTo>
                  <a:pt x="1400919" y="327578"/>
                  <a:pt x="1413164" y="324592"/>
                  <a:pt x="1425039" y="320634"/>
                </a:cubicBezTo>
                <a:cubicBezTo>
                  <a:pt x="1436914" y="312717"/>
                  <a:pt x="1447623" y="302680"/>
                  <a:pt x="1460665" y="296883"/>
                </a:cubicBezTo>
                <a:cubicBezTo>
                  <a:pt x="1483543" y="286715"/>
                  <a:pt x="1531917" y="273133"/>
                  <a:pt x="1531917" y="273133"/>
                </a:cubicBezTo>
                <a:cubicBezTo>
                  <a:pt x="1543792" y="265216"/>
                  <a:pt x="1554501" y="255179"/>
                  <a:pt x="1567543" y="249382"/>
                </a:cubicBezTo>
                <a:cubicBezTo>
                  <a:pt x="1590421" y="239214"/>
                  <a:pt x="1615044" y="233548"/>
                  <a:pt x="1638795" y="225631"/>
                </a:cubicBezTo>
                <a:lnTo>
                  <a:pt x="1710047" y="201881"/>
                </a:lnTo>
                <a:cubicBezTo>
                  <a:pt x="1721922" y="197922"/>
                  <a:pt x="1735257" y="196948"/>
                  <a:pt x="1745673" y="190005"/>
                </a:cubicBezTo>
                <a:cubicBezTo>
                  <a:pt x="1757548" y="182088"/>
                  <a:pt x="1768181" y="171877"/>
                  <a:pt x="1781299" y="166255"/>
                </a:cubicBezTo>
                <a:cubicBezTo>
                  <a:pt x="1796300" y="159826"/>
                  <a:pt x="1813107" y="158863"/>
                  <a:pt x="1828800" y="154379"/>
                </a:cubicBezTo>
                <a:cubicBezTo>
                  <a:pt x="1910647" y="130994"/>
                  <a:pt x="1807109" y="152057"/>
                  <a:pt x="1935678" y="130629"/>
                </a:cubicBezTo>
                <a:cubicBezTo>
                  <a:pt x="2060710" y="88951"/>
                  <a:pt x="1952126" y="119971"/>
                  <a:pt x="2101932" y="95003"/>
                </a:cubicBezTo>
                <a:cubicBezTo>
                  <a:pt x="2141751" y="88366"/>
                  <a:pt x="2180867" y="77888"/>
                  <a:pt x="2220686" y="71252"/>
                </a:cubicBezTo>
                <a:cubicBezTo>
                  <a:pt x="2244437" y="67294"/>
                  <a:pt x="2268394" y="64422"/>
                  <a:pt x="2291938" y="59377"/>
                </a:cubicBezTo>
                <a:cubicBezTo>
                  <a:pt x="2323855" y="52538"/>
                  <a:pt x="2354370" y="37797"/>
                  <a:pt x="2386940" y="35626"/>
                </a:cubicBezTo>
                <a:lnTo>
                  <a:pt x="2565070" y="23751"/>
                </a:lnTo>
                <a:cubicBezTo>
                  <a:pt x="2600791" y="20774"/>
                  <a:pt x="2636250" y="15121"/>
                  <a:pt x="2671948" y="11876"/>
                </a:cubicBezTo>
                <a:cubicBezTo>
                  <a:pt x="2723348" y="7203"/>
                  <a:pt x="2774867" y="3959"/>
                  <a:pt x="2826327" y="0"/>
                </a:cubicBezTo>
                <a:cubicBezTo>
                  <a:pt x="2861953" y="3959"/>
                  <a:pt x="2897409" y="9992"/>
                  <a:pt x="2933205" y="11876"/>
                </a:cubicBezTo>
                <a:cubicBezTo>
                  <a:pt x="3403863" y="36648"/>
                  <a:pt x="3137392" y="6227"/>
                  <a:pt x="3372592" y="35626"/>
                </a:cubicBezTo>
                <a:cubicBezTo>
                  <a:pt x="3412259" y="48848"/>
                  <a:pt x="3410994" y="49438"/>
                  <a:pt x="3455719" y="59377"/>
                </a:cubicBezTo>
                <a:cubicBezTo>
                  <a:pt x="3499307" y="69063"/>
                  <a:pt x="3521222" y="70714"/>
                  <a:pt x="3562597" y="83127"/>
                </a:cubicBezTo>
                <a:cubicBezTo>
                  <a:pt x="3586577" y="90321"/>
                  <a:pt x="3611457" y="95682"/>
                  <a:pt x="3633849" y="106878"/>
                </a:cubicBezTo>
                <a:cubicBezTo>
                  <a:pt x="3665517" y="122712"/>
                  <a:pt x="3695263" y="143183"/>
                  <a:pt x="3728852" y="154379"/>
                </a:cubicBezTo>
                <a:lnTo>
                  <a:pt x="3835730" y="190005"/>
                </a:lnTo>
                <a:cubicBezTo>
                  <a:pt x="3847605" y="193964"/>
                  <a:pt x="3860940" y="194938"/>
                  <a:pt x="3871356" y="201881"/>
                </a:cubicBezTo>
                <a:cubicBezTo>
                  <a:pt x="3939818" y="247521"/>
                  <a:pt x="3873778" y="208008"/>
                  <a:pt x="3942608" y="237507"/>
                </a:cubicBezTo>
                <a:cubicBezTo>
                  <a:pt x="3958879" y="244480"/>
                  <a:pt x="3973838" y="254284"/>
                  <a:pt x="3990109" y="261257"/>
                </a:cubicBezTo>
                <a:cubicBezTo>
                  <a:pt x="4028118" y="277547"/>
                  <a:pt x="4040493" y="273854"/>
                  <a:pt x="4085112" y="285008"/>
                </a:cubicBezTo>
                <a:cubicBezTo>
                  <a:pt x="4097256" y="288044"/>
                  <a:pt x="4108702" y="293444"/>
                  <a:pt x="4120738" y="296883"/>
                </a:cubicBezTo>
                <a:cubicBezTo>
                  <a:pt x="4136431" y="301367"/>
                  <a:pt x="4152405" y="304800"/>
                  <a:pt x="4168239" y="308759"/>
                </a:cubicBezTo>
                <a:lnTo>
                  <a:pt x="4785756" y="296883"/>
                </a:lnTo>
                <a:cubicBezTo>
                  <a:pt x="4817652" y="295820"/>
                  <a:pt x="4849039" y="288532"/>
                  <a:pt x="4880758" y="285008"/>
                </a:cubicBezTo>
                <a:cubicBezTo>
                  <a:pt x="4920297" y="280615"/>
                  <a:pt x="4959780" y="275120"/>
                  <a:pt x="4999512" y="273133"/>
                </a:cubicBezTo>
                <a:cubicBezTo>
                  <a:pt x="5118183" y="267199"/>
                  <a:pt x="5237018" y="265216"/>
                  <a:pt x="5355771" y="261257"/>
                </a:cubicBezTo>
                <a:cubicBezTo>
                  <a:pt x="5459729" y="287248"/>
                  <a:pt x="5366806" y="266833"/>
                  <a:pt x="5557652" y="285008"/>
                </a:cubicBezTo>
                <a:cubicBezTo>
                  <a:pt x="5610041" y="289997"/>
                  <a:pt x="5708748" y="306086"/>
                  <a:pt x="5759532" y="308759"/>
                </a:cubicBezTo>
                <a:cubicBezTo>
                  <a:pt x="6103477" y="326862"/>
                  <a:pt x="6185432" y="239119"/>
                  <a:pt x="6092042" y="332509"/>
                </a:cubicBezTo>
              </a:path>
            </a:pathLst>
          </a:custGeom>
          <a:noFill/>
          <a:ln w="38100">
            <a:solidFill>
              <a:schemeClr val="accent2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4CD551E-36CC-4E42-B695-C06CF8F91E9A}"/>
              </a:ext>
            </a:extLst>
          </p:cNvPr>
          <p:cNvSpPr/>
          <p:nvPr/>
        </p:nvSpPr>
        <p:spPr>
          <a:xfrm>
            <a:off x="4655127" y="3503221"/>
            <a:ext cx="1995055" cy="154379"/>
          </a:xfrm>
          <a:custGeom>
            <a:avLst/>
            <a:gdLst>
              <a:gd name="connsiteX0" fmla="*/ 0 w 1995055"/>
              <a:gd name="connsiteY0" fmla="*/ 59376 h 154379"/>
              <a:gd name="connsiteX1" fmla="*/ 451263 w 1995055"/>
              <a:gd name="connsiteY1" fmla="*/ 83127 h 154379"/>
              <a:gd name="connsiteX2" fmla="*/ 558141 w 1995055"/>
              <a:gd name="connsiteY2" fmla="*/ 71252 h 154379"/>
              <a:gd name="connsiteX3" fmla="*/ 807522 w 1995055"/>
              <a:gd name="connsiteY3" fmla="*/ 47501 h 154379"/>
              <a:gd name="connsiteX4" fmla="*/ 914400 w 1995055"/>
              <a:gd name="connsiteY4" fmla="*/ 35626 h 154379"/>
              <a:gd name="connsiteX5" fmla="*/ 973777 w 1995055"/>
              <a:gd name="connsiteY5" fmla="*/ 23750 h 154379"/>
              <a:gd name="connsiteX6" fmla="*/ 1258785 w 1995055"/>
              <a:gd name="connsiteY6" fmla="*/ 0 h 154379"/>
              <a:gd name="connsiteX7" fmla="*/ 1436915 w 1995055"/>
              <a:gd name="connsiteY7" fmla="*/ 11875 h 154379"/>
              <a:gd name="connsiteX8" fmla="*/ 1484416 w 1995055"/>
              <a:gd name="connsiteY8" fmla="*/ 23750 h 154379"/>
              <a:gd name="connsiteX9" fmla="*/ 1626920 w 1995055"/>
              <a:gd name="connsiteY9" fmla="*/ 59376 h 154379"/>
              <a:gd name="connsiteX10" fmla="*/ 1674421 w 1995055"/>
              <a:gd name="connsiteY10" fmla="*/ 71252 h 154379"/>
              <a:gd name="connsiteX11" fmla="*/ 1721922 w 1995055"/>
              <a:gd name="connsiteY11" fmla="*/ 95002 h 154379"/>
              <a:gd name="connsiteX12" fmla="*/ 1757548 w 1995055"/>
              <a:gd name="connsiteY12" fmla="*/ 106878 h 154379"/>
              <a:gd name="connsiteX13" fmla="*/ 1793174 w 1995055"/>
              <a:gd name="connsiteY13" fmla="*/ 130628 h 154379"/>
              <a:gd name="connsiteX14" fmla="*/ 1935678 w 1995055"/>
              <a:gd name="connsiteY14" fmla="*/ 154379 h 154379"/>
              <a:gd name="connsiteX15" fmla="*/ 1995055 w 1995055"/>
              <a:gd name="connsiteY15" fmla="*/ 154379 h 154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95055" h="154379">
                <a:moveTo>
                  <a:pt x="0" y="59376"/>
                </a:moveTo>
                <a:cubicBezTo>
                  <a:pt x="181425" y="77519"/>
                  <a:pt x="211939" y="83127"/>
                  <a:pt x="451263" y="83127"/>
                </a:cubicBezTo>
                <a:cubicBezTo>
                  <a:pt x="487108" y="83127"/>
                  <a:pt x="522443" y="74497"/>
                  <a:pt x="558141" y="71252"/>
                </a:cubicBezTo>
                <a:cubicBezTo>
                  <a:pt x="906770" y="39558"/>
                  <a:pt x="560869" y="76518"/>
                  <a:pt x="807522" y="47501"/>
                </a:cubicBezTo>
                <a:cubicBezTo>
                  <a:pt x="843122" y="43313"/>
                  <a:pt x="878915" y="40695"/>
                  <a:pt x="914400" y="35626"/>
                </a:cubicBezTo>
                <a:cubicBezTo>
                  <a:pt x="934381" y="32771"/>
                  <a:pt x="953700" y="25827"/>
                  <a:pt x="973777" y="23750"/>
                </a:cubicBezTo>
                <a:cubicBezTo>
                  <a:pt x="1068603" y="13940"/>
                  <a:pt x="1258785" y="0"/>
                  <a:pt x="1258785" y="0"/>
                </a:cubicBezTo>
                <a:cubicBezTo>
                  <a:pt x="1318162" y="3958"/>
                  <a:pt x="1377733" y="5646"/>
                  <a:pt x="1436915" y="11875"/>
                </a:cubicBezTo>
                <a:cubicBezTo>
                  <a:pt x="1453146" y="13584"/>
                  <a:pt x="1468484" y="20209"/>
                  <a:pt x="1484416" y="23750"/>
                </a:cubicBezTo>
                <a:cubicBezTo>
                  <a:pt x="1629055" y="55893"/>
                  <a:pt x="1442995" y="9215"/>
                  <a:pt x="1626920" y="59376"/>
                </a:cubicBezTo>
                <a:cubicBezTo>
                  <a:pt x="1642666" y="63670"/>
                  <a:pt x="1659139" y="65521"/>
                  <a:pt x="1674421" y="71252"/>
                </a:cubicBezTo>
                <a:cubicBezTo>
                  <a:pt x="1690996" y="77468"/>
                  <a:pt x="1705651" y="88029"/>
                  <a:pt x="1721922" y="95002"/>
                </a:cubicBezTo>
                <a:cubicBezTo>
                  <a:pt x="1733428" y="99933"/>
                  <a:pt x="1746352" y="101280"/>
                  <a:pt x="1757548" y="106878"/>
                </a:cubicBezTo>
                <a:cubicBezTo>
                  <a:pt x="1770313" y="113261"/>
                  <a:pt x="1780056" y="125006"/>
                  <a:pt x="1793174" y="130628"/>
                </a:cubicBezTo>
                <a:cubicBezTo>
                  <a:pt x="1825486" y="144476"/>
                  <a:pt x="1914722" y="151760"/>
                  <a:pt x="1935678" y="154379"/>
                </a:cubicBezTo>
                <a:cubicBezTo>
                  <a:pt x="1988610" y="141146"/>
                  <a:pt x="1971638" y="130964"/>
                  <a:pt x="1995055" y="154379"/>
                </a:cubicBezTo>
              </a:path>
            </a:pathLst>
          </a:custGeom>
          <a:noFill/>
          <a:ln w="38100">
            <a:solidFill>
              <a:srgbClr val="E4754F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301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70A5-95B7-5149-A0B1-DC8A0EFC9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7020"/>
            <a:ext cx="10515600" cy="578717"/>
          </a:xfrm>
        </p:spPr>
        <p:txBody>
          <a:bodyPr>
            <a:normAutofit fontScale="90000"/>
          </a:bodyPr>
          <a:lstStyle/>
          <a:p>
            <a:r>
              <a:rPr lang="en-US" dirty="0"/>
              <a:t>Exercise: </a:t>
            </a:r>
            <a:r>
              <a:rPr lang="en-US" i="1" dirty="0"/>
              <a:t>Find all words with given prefix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88D32-66F0-4E48-A1BA-73C378E2C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8181"/>
            <a:ext cx="10515600" cy="4098781"/>
          </a:xfrm>
        </p:spPr>
        <p:txBody>
          <a:bodyPr/>
          <a:lstStyle/>
          <a:p>
            <a:r>
              <a:rPr lang="en-US" dirty="0"/>
              <a:t>Build a </a:t>
            </a:r>
            <a:r>
              <a:rPr lang="en-US" dirty="0" err="1"/>
              <a:t>Trie</a:t>
            </a:r>
            <a:r>
              <a:rPr lang="en-US" dirty="0"/>
              <a:t> with dictionary words</a:t>
            </a:r>
          </a:p>
          <a:p>
            <a:r>
              <a:rPr lang="en-US" dirty="0"/>
              <a:t>Find node in </a:t>
            </a:r>
            <a:r>
              <a:rPr lang="en-US" dirty="0" err="1"/>
              <a:t>trie</a:t>
            </a:r>
            <a:r>
              <a:rPr lang="en-US" dirty="0"/>
              <a:t> reached by prefix; call it p (green line)</a:t>
            </a:r>
          </a:p>
          <a:p>
            <a:r>
              <a:rPr lang="en-US" dirty="0"/>
              <a:t>Recursively, using depth first search, find all reachable leaf (stop/accept) nodes (orange lines)</a:t>
            </a:r>
          </a:p>
          <a:p>
            <a:r>
              <a:rPr lang="en-US" dirty="0"/>
              <a:t>Pass a path string as </a:t>
            </a:r>
            <a:r>
              <a:rPr lang="en-US" dirty="0" err="1"/>
              <a:t>arg</a:t>
            </a:r>
            <a:r>
              <a:rPr lang="en-US" dirty="0"/>
              <a:t> down the recursion chain to incrementally build strings reachable from p</a:t>
            </a:r>
            <a:br>
              <a:rPr lang="en-US" dirty="0"/>
            </a:b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suffixes_(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p:TrieNode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path, paths): …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There can be no cycle so we don't worry about "visited"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just track the current path and the overall list of paths we found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2A0253-20D5-5440-ACEF-A42B22833E17}"/>
              </a:ext>
            </a:extLst>
          </p:cNvPr>
          <p:cNvSpPr txBox="1"/>
          <p:nvPr/>
        </p:nvSpPr>
        <p:spPr>
          <a:xfrm>
            <a:off x="-46384" y="6519445"/>
            <a:ext cx="7023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2"/>
              </a:rPr>
              <a:t>https://github.com/parrt/msds689/blob/master/notes/code/prefix_trie.py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34319C-4CD2-7744-BAB9-D9F7CA930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650" y="0"/>
            <a:ext cx="6634348" cy="137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415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1ADF4D-B43C-234D-9639-464938EA6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552" y="3314424"/>
            <a:ext cx="4533900" cy="337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F7392B-B4AF-5A41-A493-CC872B19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/>
          <a:lstStyle/>
          <a:p>
            <a:r>
              <a:rPr lang="en-US" dirty="0"/>
              <a:t>Coding exercise:</a:t>
            </a:r>
            <a:br>
              <a:rPr lang="en-US" dirty="0"/>
            </a:br>
            <a:r>
              <a:rPr lang="en-US" dirty="0"/>
              <a:t>Visualize: FB friend graph with </a:t>
            </a:r>
            <a:r>
              <a:rPr lang="en-US" dirty="0" err="1"/>
              <a:t>networkx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FAC02-7FD9-2440-8917-42389376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56426"/>
            <a:ext cx="10893357" cy="4620537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Monaco" pitchFamily="2" charset="77"/>
              </a:rPr>
              <a:t>pip install </a:t>
            </a:r>
            <a:r>
              <a:rPr lang="en-US" sz="2200" dirty="0" err="1">
                <a:latin typeface="Monaco" pitchFamily="2" charset="77"/>
              </a:rPr>
              <a:t>networkx</a:t>
            </a:r>
            <a:endParaRPr lang="en-US" sz="2200" dirty="0">
              <a:latin typeface="Monaco" pitchFamily="2" charset="77"/>
            </a:endParaRPr>
          </a:p>
          <a:p>
            <a:r>
              <a:rPr lang="en-US" sz="2200" dirty="0"/>
              <a:t>download and </a:t>
            </a:r>
            <a:r>
              <a:rPr lang="en-US" sz="2200" dirty="0" err="1"/>
              <a:t>uncompress</a:t>
            </a:r>
            <a:r>
              <a:rPr lang="en-US" sz="2200" dirty="0"/>
              <a:t> </a:t>
            </a:r>
            <a:r>
              <a:rPr lang="en-US" sz="2200" i="1" dirty="0">
                <a:hlinkClick r:id="rId3"/>
              </a:rPr>
              <a:t>https://snap.stanford.edu/data/facebook_combined.txt.gz</a:t>
            </a:r>
            <a:endParaRPr lang="en-US" sz="2200" i="1" dirty="0"/>
          </a:p>
          <a:p>
            <a:r>
              <a:rPr lang="en-US" sz="2200" dirty="0"/>
              <a:t>Get small sample of edges then do </a:t>
            </a:r>
            <a:r>
              <a:rPr lang="en-US" sz="2200" dirty="0" err="1"/>
              <a:t>edge_subgraph</a:t>
            </a:r>
            <a:r>
              <a:rPr lang="en-US" sz="2200" dirty="0"/>
              <a:t>(), </a:t>
            </a:r>
            <a:r>
              <a:rPr lang="en-US" sz="2200" dirty="0" err="1"/>
              <a:t>draw_networkx_edges</a:t>
            </a:r>
            <a:r>
              <a:rPr lang="en-US" sz="2200" dirty="0"/>
              <a:t>(), </a:t>
            </a:r>
            <a:r>
              <a:rPr lang="en-US" sz="2200" dirty="0" err="1"/>
              <a:t>draw_networkx_nodes</a:t>
            </a:r>
            <a:r>
              <a:rPr lang="en-US" sz="2200" dirty="0"/>
              <a:t>()</a:t>
            </a:r>
          </a:p>
          <a:p>
            <a:r>
              <a:rPr lang="en-US" sz="2200" dirty="0"/>
              <a:t>Need to pass positions of nodes for layout, such as </a:t>
            </a:r>
            <a:r>
              <a:rPr lang="en-US" sz="2200" dirty="0" err="1"/>
              <a:t>circular_layout</a:t>
            </a:r>
            <a:r>
              <a:rPr lang="en-US" sz="2200" dirty="0"/>
              <a:t>()</a:t>
            </a:r>
          </a:p>
          <a:p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E4877A-B291-EA4B-8EB8-11E2B794D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67" y="3784047"/>
            <a:ext cx="3396255" cy="2530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D98871-EEAB-DD49-8D54-182A832AA4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050" y="3662520"/>
            <a:ext cx="3768252" cy="28077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1C6248-9868-8340-B3FA-30D598B85C81}"/>
              </a:ext>
            </a:extLst>
          </p:cNvPr>
          <p:cNvSpPr txBox="1"/>
          <p:nvPr/>
        </p:nvSpPr>
        <p:spPr>
          <a:xfrm>
            <a:off x="-46384" y="6519445"/>
            <a:ext cx="73180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6"/>
              </a:rPr>
              <a:t>https://github.com/parrt/msds689/blob/master/notes/code/viz_facebook.py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983735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F6C2F-2AC2-C543-AB8F-9C984572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96081" cy="1325563"/>
          </a:xfrm>
        </p:spPr>
        <p:txBody>
          <a:bodyPr/>
          <a:lstStyle/>
          <a:p>
            <a:r>
              <a:rPr lang="en-US" dirty="0"/>
              <a:t>Coding exercise</a:t>
            </a:r>
            <a:br>
              <a:rPr lang="en-US" dirty="0"/>
            </a:br>
            <a:r>
              <a:rPr lang="en-US" dirty="0" err="1"/>
              <a:t>networkx</a:t>
            </a:r>
            <a:r>
              <a:rPr lang="en-US" dirty="0"/>
              <a:t>: distances from SF to other cities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F29ED8-3819-6A48-A7D5-E5D9D97E4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99" y="2684826"/>
            <a:ext cx="3532789" cy="35116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0E4F42-A5F6-8340-9747-F5C3F3477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527" y="2611901"/>
            <a:ext cx="3997598" cy="39737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CD32AF-B75C-834B-857B-2713CC5D6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7208" y="2709181"/>
            <a:ext cx="3997598" cy="39737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A925DD-FD9C-CD4E-9256-531426E25889}"/>
              </a:ext>
            </a:extLst>
          </p:cNvPr>
          <p:cNvSpPr txBox="1"/>
          <p:nvPr/>
        </p:nvSpPr>
        <p:spPr>
          <a:xfrm>
            <a:off x="0" y="6488668"/>
            <a:ext cx="779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5"/>
              </a:rPr>
              <a:t>https://github.com/parrt/msds689/blob/master/notes/code/sfo_city_distances.py</a:t>
            </a:r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8662D8-FF6B-504B-8AA7-F6F859E08F51}"/>
              </a:ext>
            </a:extLst>
          </p:cNvPr>
          <p:cNvSpPr txBox="1"/>
          <p:nvPr/>
        </p:nvSpPr>
        <p:spPr>
          <a:xfrm>
            <a:off x="1042823" y="1593606"/>
            <a:ext cx="9411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data: </a:t>
            </a:r>
            <a:r>
              <a:rPr lang="en-US" dirty="0">
                <a:hlinkClick r:id="rId5"/>
              </a:rPr>
              <a:t>https://github.com/parrt/msds689/blob/master/notes/code/distances.csv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graph showing SF to other cities using multiple layouts</a:t>
            </a:r>
          </a:p>
        </p:txBody>
      </p:sp>
    </p:spTree>
    <p:extLst>
      <p:ext uri="{BB962C8B-B14F-4D97-AF65-F5344CB8AC3E}">
        <p14:creationId xmlns:p14="http://schemas.microsoft.com/office/powerpoint/2010/main" val="3045598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11D3A-9021-5847-9FBF-F952C032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37715" cy="1325563"/>
          </a:xfrm>
        </p:spPr>
        <p:txBody>
          <a:bodyPr/>
          <a:lstStyle/>
          <a:p>
            <a:r>
              <a:rPr lang="en-US" dirty="0"/>
              <a:t>Facebook friend network, different layouts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18D14-4082-B645-B5CF-B1C529BFC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93B2BD-6EB7-E440-8C59-ADA7AAF1E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70" y="1717399"/>
            <a:ext cx="5976430" cy="44530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4FB7D0-13A4-1144-B52E-9BF062AC3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690687"/>
            <a:ext cx="6021053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93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63250" cy="4351338"/>
          </a:xfrm>
        </p:spPr>
        <p:txBody>
          <a:bodyPr/>
          <a:lstStyle/>
          <a:p>
            <a:r>
              <a:rPr lang="en-US" dirty="0"/>
              <a:t>Is q reachable from p?</a:t>
            </a:r>
          </a:p>
          <a:p>
            <a:r>
              <a:rPr lang="en-US" dirty="0"/>
              <a:t>How many edges are on paths between p and q?</a:t>
            </a:r>
          </a:p>
          <a:p>
            <a:r>
              <a:rPr lang="en-US" dirty="0"/>
              <a:t>Is graph connected? (reach any p from any q)</a:t>
            </a:r>
          </a:p>
          <a:p>
            <a:r>
              <a:rPr lang="en-US" dirty="0"/>
              <a:t>Is graph cyclic? (p reaches p traversing at least one edge)</a:t>
            </a:r>
          </a:p>
          <a:p>
            <a:r>
              <a:rPr lang="en-US" dirty="0"/>
              <a:t>Which nodes are within k edges of node p? (neighborhood)</a:t>
            </a:r>
          </a:p>
          <a:p>
            <a:r>
              <a:rPr lang="en-US" dirty="0"/>
              <a:t>What is shortest path (</a:t>
            </a:r>
            <a:r>
              <a:rPr lang="en-US" dirty="0" err="1"/>
              <a:t>num</a:t>
            </a:r>
            <a:r>
              <a:rPr lang="en-US" dirty="0"/>
              <a:t> edges) from p to q?</a:t>
            </a:r>
          </a:p>
          <a:p>
            <a:r>
              <a:rPr lang="en-US" dirty="0"/>
              <a:t>What is shortest path using edge weights? [beyond scope of 689]</a:t>
            </a:r>
          </a:p>
          <a:p>
            <a:r>
              <a:rPr lang="en-US" dirty="0"/>
              <a:t>Traveling salesman problem [beyond scope of 689]</a:t>
            </a:r>
          </a:p>
        </p:txBody>
      </p:sp>
    </p:spTree>
    <p:extLst>
      <p:ext uri="{BB962C8B-B14F-4D97-AF65-F5344CB8AC3E}">
        <p14:creationId xmlns:p14="http://schemas.microsoft.com/office/powerpoint/2010/main" val="128367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Adjacency matrix implementations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Adjacency matrix, n x n matrix of {0,1} if unlabeled or {labels} if edges are labeled; undirected matrices are symmetric</a:t>
            </a:r>
          </a:p>
          <a:p>
            <a:r>
              <a:rPr lang="en-US" dirty="0"/>
              <a:t>Wastes space for</a:t>
            </a:r>
            <a:br>
              <a:rPr lang="en-US" dirty="0"/>
            </a:br>
            <a:r>
              <a:rPr lang="en-US" dirty="0"/>
              <a:t>sparse edges; use</a:t>
            </a:r>
            <a:br>
              <a:rPr lang="en-US" dirty="0"/>
            </a:br>
            <a:r>
              <a:rPr lang="en-US" dirty="0"/>
              <a:t>sparse matrix</a:t>
            </a:r>
          </a:p>
          <a:p>
            <a:r>
              <a:rPr lang="en-US" dirty="0"/>
              <a:t>Fast to access</a:t>
            </a:r>
            <a:br>
              <a:rPr lang="en-US" dirty="0"/>
            </a:br>
            <a:r>
              <a:rPr lang="en-US" dirty="0"/>
              <a:t>arbitrary node’s</a:t>
            </a:r>
            <a:br>
              <a:rPr lang="en-US" dirty="0"/>
            </a:br>
            <a:r>
              <a:rPr lang="en-US" dirty="0"/>
              <a:t>edges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889" y="2768241"/>
            <a:ext cx="7293839" cy="338743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200" y="63119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jeffe.cs.illinois.edu</a:t>
            </a:r>
            <a:r>
              <a:rPr lang="en-US" sz="1600" dirty="0"/>
              <a:t>/teaching/algorithms/book/05-graphs.pdf</a:t>
            </a:r>
          </a:p>
        </p:txBody>
      </p:sp>
    </p:spTree>
    <p:extLst>
      <p:ext uri="{BB962C8B-B14F-4D97-AF65-F5344CB8AC3E}">
        <p14:creationId xmlns:p14="http://schemas.microsoft.com/office/powerpoint/2010/main" val="1776355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edge lists for nodes</a:t>
            </a:r>
          </a:p>
          <a:p>
            <a:r>
              <a:rPr lang="en-US" dirty="0"/>
              <a:t>Fast arbitrary node access for numbered nodes, space efficient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5"/>
            <a:ext cx="1010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Adjacency list implementations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625" y="2876911"/>
            <a:ext cx="8626750" cy="29467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8200" y="63119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jeffe.cs.illinois.edu</a:t>
            </a:r>
            <a:r>
              <a:rPr lang="en-US" sz="1600" dirty="0"/>
              <a:t>/teaching/algorithms/book/05-graphs.pdf</a:t>
            </a:r>
          </a:p>
        </p:txBody>
      </p:sp>
    </p:spTree>
    <p:extLst>
      <p:ext uri="{BB962C8B-B14F-4D97-AF65-F5344CB8AC3E}">
        <p14:creationId xmlns:p14="http://schemas.microsoft.com/office/powerpoint/2010/main" val="747701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Connected nodes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implementation due to nice mapping to objects</a:t>
            </a:r>
          </a:p>
          <a:p>
            <a:r>
              <a:rPr lang="en-US" dirty="0"/>
              <a:t>Each node has info about node and edge list</a:t>
            </a:r>
          </a:p>
          <a:p>
            <a:r>
              <a:rPr lang="en-US" dirty="0"/>
              <a:t>Use list or dictionary index if you need to access nodes directly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0D579F-9116-314E-A31B-3D37BB7398D6}"/>
              </a:ext>
            </a:extLst>
          </p:cNvPr>
          <p:cNvSpPr txBox="1"/>
          <p:nvPr/>
        </p:nvSpPr>
        <p:spPr>
          <a:xfrm>
            <a:off x="535022" y="3769939"/>
            <a:ext cx="5874164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Node: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[]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edge(self,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target:Node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self.edges.append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(target)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800" y="3314700"/>
            <a:ext cx="46990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88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with labels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592782"/>
            <a:ext cx="11372919" cy="177937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0D579F-9116-314E-A31B-3D37BB7398D6}"/>
              </a:ext>
            </a:extLst>
          </p:cNvPr>
          <p:cNvSpPr txBox="1"/>
          <p:nvPr/>
        </p:nvSpPr>
        <p:spPr>
          <a:xfrm>
            <a:off x="609599" y="1646542"/>
            <a:ext cx="5937115" cy="212365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__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{}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def edge(self,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label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target):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[label] = target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30058" y="1690688"/>
            <a:ext cx="4313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Edge-&gt;node dictionary, not list</a:t>
            </a:r>
          </a:p>
        </p:txBody>
      </p:sp>
      <p:sp>
        <p:nvSpPr>
          <p:cNvPr id="8" name="Rectangle 7"/>
          <p:cNvSpPr/>
          <p:nvPr/>
        </p:nvSpPr>
        <p:spPr>
          <a:xfrm>
            <a:off x="7250259" y="2338755"/>
            <a:ext cx="32431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sf.edge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100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,sj)</a:t>
            </a:r>
          </a:p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sj.edge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150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,baker)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…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002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2831</TotalTime>
  <Words>2955</Words>
  <Application>Microsoft Macintosh PowerPoint</Application>
  <PresentationFormat>Widescreen</PresentationFormat>
  <Paragraphs>277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Cambria Math</vt:lpstr>
      <vt:lpstr>Consolas</vt:lpstr>
      <vt:lpstr>Monaco</vt:lpstr>
      <vt:lpstr>Office Theme</vt:lpstr>
      <vt:lpstr>Graphs</vt:lpstr>
      <vt:lpstr>What’s a graph?</vt:lpstr>
      <vt:lpstr>Undirected graph, terms</vt:lpstr>
      <vt:lpstr>Facebook friend network, different layouts</vt:lpstr>
      <vt:lpstr>Common questions</vt:lpstr>
      <vt:lpstr>Adjacency matrix implementations</vt:lpstr>
      <vt:lpstr>PowerPoint Presentation</vt:lpstr>
      <vt:lpstr>Connected nodes implementation</vt:lpstr>
      <vt:lpstr>Implementation with labels</vt:lpstr>
      <vt:lpstr>Depth-first search (review)</vt:lpstr>
      <vt:lpstr>Is there a cycle from p to p?</vt:lpstr>
      <vt:lpstr>Find set of nodes p can reach</vt:lpstr>
      <vt:lpstr>Find set of nodes p can reach, track depth</vt:lpstr>
      <vt:lpstr>Find neighborhood within k edges</vt:lpstr>
      <vt:lpstr>Find first path from p to q</vt:lpstr>
      <vt:lpstr>Breadth-first search vs DFS</vt:lpstr>
      <vt:lpstr>BFS implementation</vt:lpstr>
      <vt:lpstr>Find shortest path from p to q?</vt:lpstr>
      <vt:lpstr>Topological sort (acyclic graphs)</vt:lpstr>
      <vt:lpstr>Example topological sort u depends v</vt:lpstr>
      <vt:lpstr>Example where u precedes v</vt:lpstr>
      <vt:lpstr>How to approach the problem</vt:lpstr>
      <vt:lpstr>DFS-based topo sort implementation</vt:lpstr>
      <vt:lpstr>Example walk through</vt:lpstr>
      <vt:lpstr>DFS postorder traversal</vt:lpstr>
      <vt:lpstr>With multiple roots, hit them all</vt:lpstr>
      <vt:lpstr>Summary</vt:lpstr>
      <vt:lpstr>Sample graph problems</vt:lpstr>
      <vt:lpstr>Exercise</vt:lpstr>
      <vt:lpstr>Exercise</vt:lpstr>
      <vt:lpstr>Exercise: Boggle</vt:lpstr>
      <vt:lpstr>Exercise: Find all words with given prefix </vt:lpstr>
      <vt:lpstr>Exercise: Find all words with given prefix </vt:lpstr>
      <vt:lpstr>Exercise: Find all words with given prefix </vt:lpstr>
      <vt:lpstr>Coding exercise: Visualize: FB friend graph with networkx</vt:lpstr>
      <vt:lpstr>Coding exercise networkx: distances from SF to other cities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Graphs</dc:title>
  <dc:creator>Microsoft Office User</dc:creator>
  <cp:lastModifiedBy>Terence Parr</cp:lastModifiedBy>
  <cp:revision>230</cp:revision>
  <cp:lastPrinted>2020-02-20T22:02:07Z</cp:lastPrinted>
  <dcterms:created xsi:type="dcterms:W3CDTF">2019-02-25T18:17:22Z</dcterms:created>
  <dcterms:modified xsi:type="dcterms:W3CDTF">2021-04-27T00:02:04Z</dcterms:modified>
</cp:coreProperties>
</file>

<file path=docProps/thumbnail.jpeg>
</file>